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2"/>
  </p:notesMasterIdLst>
  <p:sldIdLst>
    <p:sldId id="257" r:id="rId2"/>
    <p:sldId id="389" r:id="rId3"/>
    <p:sldId id="415" r:id="rId4"/>
    <p:sldId id="417" r:id="rId5"/>
    <p:sldId id="418" r:id="rId6"/>
    <p:sldId id="396" r:id="rId7"/>
    <p:sldId id="419" r:id="rId8"/>
    <p:sldId id="421" r:id="rId9"/>
    <p:sldId id="422" r:id="rId10"/>
    <p:sldId id="423" r:id="rId11"/>
    <p:sldId id="416" r:id="rId12"/>
    <p:sldId id="420" r:id="rId13"/>
    <p:sldId id="424" r:id="rId14"/>
    <p:sldId id="398" r:id="rId15"/>
    <p:sldId id="269" r:id="rId16"/>
    <p:sldId id="405" r:id="rId17"/>
    <p:sldId id="413" r:id="rId18"/>
    <p:sldId id="425" r:id="rId19"/>
    <p:sldId id="426" r:id="rId20"/>
    <p:sldId id="399" r:id="rId21"/>
    <p:sldId id="258" r:id="rId22"/>
    <p:sldId id="402" r:id="rId23"/>
    <p:sldId id="406" r:id="rId24"/>
    <p:sldId id="407" r:id="rId25"/>
    <p:sldId id="410" r:id="rId26"/>
    <p:sldId id="429" r:id="rId27"/>
    <p:sldId id="411" r:id="rId28"/>
    <p:sldId id="430" r:id="rId29"/>
    <p:sldId id="427" r:id="rId30"/>
    <p:sldId id="309" r:id="rId31"/>
    <p:sldId id="289" r:id="rId32"/>
    <p:sldId id="428" r:id="rId33"/>
    <p:sldId id="279" r:id="rId34"/>
    <p:sldId id="431" r:id="rId35"/>
    <p:sldId id="282" r:id="rId36"/>
    <p:sldId id="281" r:id="rId37"/>
    <p:sldId id="274" r:id="rId38"/>
    <p:sldId id="290" r:id="rId39"/>
    <p:sldId id="412" r:id="rId40"/>
    <p:sldId id="287" r:id="rId41"/>
    <p:sldId id="303" r:id="rId42"/>
    <p:sldId id="304" r:id="rId43"/>
    <p:sldId id="432" r:id="rId44"/>
    <p:sldId id="288" r:id="rId45"/>
    <p:sldId id="305" r:id="rId46"/>
    <p:sldId id="338" r:id="rId47"/>
    <p:sldId id="340" r:id="rId48"/>
    <p:sldId id="404" r:id="rId49"/>
    <p:sldId id="285" r:id="rId50"/>
    <p:sldId id="391" r:id="rId5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A33A149B-42B6-4AE1-BCE4-DD743AB39AEE}">
          <p14:sldIdLst>
            <p14:sldId id="257"/>
            <p14:sldId id="389"/>
          </p14:sldIdLst>
        </p14:section>
        <p14:section name="About Graph Databases" id="{9347644C-B77E-45A0-ACFE-659CD7DF608C}">
          <p14:sldIdLst>
            <p14:sldId id="415"/>
          </p14:sldIdLst>
        </p14:section>
        <p14:section name="Graph Database Components" id="{CC1377F2-7127-462A-9B39-41CE95AF89BB}">
          <p14:sldIdLst>
            <p14:sldId id="417"/>
            <p14:sldId id="418"/>
            <p14:sldId id="396"/>
            <p14:sldId id="419"/>
            <p14:sldId id="421"/>
            <p14:sldId id="422"/>
            <p14:sldId id="423"/>
          </p14:sldIdLst>
        </p14:section>
        <p14:section name="Graph Database Modeling" id="{3691D977-9F75-426C-9AA5-083DBC18FE46}">
          <p14:sldIdLst>
            <p14:sldId id="416"/>
            <p14:sldId id="420"/>
            <p14:sldId id="424"/>
          </p14:sldIdLst>
        </p14:section>
        <p14:section name="Azure Cosmos DB Gremln API" id="{02A04331-0D37-46BC-A672-A3E18CEC6470}">
          <p14:sldIdLst>
            <p14:sldId id="398"/>
            <p14:sldId id="269"/>
            <p14:sldId id="405"/>
            <p14:sldId id="413"/>
            <p14:sldId id="425"/>
            <p14:sldId id="426"/>
          </p14:sldIdLst>
        </p14:section>
        <p14:section name="Intro to Gremlin" id="{5BECB07E-86E4-4139-AD8A-AFB7DA3DAF83}">
          <p14:sldIdLst>
            <p14:sldId id="399"/>
            <p14:sldId id="258"/>
            <p14:sldId id="402"/>
            <p14:sldId id="406"/>
            <p14:sldId id="407"/>
            <p14:sldId id="410"/>
            <p14:sldId id="429"/>
            <p14:sldId id="411"/>
            <p14:sldId id="430"/>
          </p14:sldIdLst>
        </p14:section>
        <p14:section name="Loading the Data" id="{8681F965-CF07-4DE6-A602-D2065ACFBA71}">
          <p14:sldIdLst>
            <p14:sldId id="427"/>
            <p14:sldId id="309"/>
            <p14:sldId id="289"/>
          </p14:sldIdLst>
        </p14:section>
        <p14:section name="Graph Traversal" id="{251376B6-5DE7-4B73-A536-084C93597ADF}">
          <p14:sldIdLst>
            <p14:sldId id="428"/>
            <p14:sldId id="279"/>
            <p14:sldId id="431"/>
            <p14:sldId id="282"/>
            <p14:sldId id="281"/>
            <p14:sldId id="274"/>
            <p14:sldId id="290"/>
            <p14:sldId id="412"/>
            <p14:sldId id="287"/>
            <p14:sldId id="303"/>
            <p14:sldId id="304"/>
            <p14:sldId id="432"/>
            <p14:sldId id="288"/>
            <p14:sldId id="305"/>
            <p14:sldId id="338"/>
            <p14:sldId id="340"/>
          </p14:sldIdLst>
        </p14:section>
        <p14:section name="Conclusion" id="{174DF34F-36E4-493B-B2D2-0A264DA4C1B2}">
          <p14:sldIdLst>
            <p14:sldId id="404"/>
            <p14:sldId id="285"/>
            <p14:sldId id="39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006" autoAdjust="0"/>
    <p:restoredTop sz="94625" autoAdjust="0"/>
  </p:normalViewPr>
  <p:slideViewPr>
    <p:cSldViewPr snapToGrid="0">
      <p:cViewPr varScale="1">
        <p:scale>
          <a:sx n="70" d="100"/>
          <a:sy n="70" d="100"/>
        </p:scale>
        <p:origin x="580" y="48"/>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A339595-815A-44F0-A9CF-AB484C9D47AB}" type="datetimeFigureOut">
              <a:rPr lang="en-US" smtClean="0"/>
              <a:t>5/13/2022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2499A1E-7361-4DDC-BC5E-D6B38CE63979}" type="slidenum">
              <a:rPr lang="en-US" smtClean="0"/>
              <a:t>‹#›</a:t>
            </a:fld>
            <a:endParaRPr lang="en-US"/>
          </a:p>
        </p:txBody>
      </p:sp>
    </p:spTree>
    <p:extLst>
      <p:ext uri="{BB962C8B-B14F-4D97-AF65-F5344CB8AC3E}">
        <p14:creationId xmlns:p14="http://schemas.microsoft.com/office/powerpoint/2010/main" val="3194547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docs.microsoft.com/en-us/azure/cosmos-db/graph/graph-modeling"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docs.microsoft.com/en-us/azure/cosmos-db/graph/graph-partitioning"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11111"/>
                </a:solidFill>
                <a:effectLst/>
                <a:latin typeface="Arial" panose="020B0604020202020204" pitchFamily="34" charset="0"/>
              </a:rPr>
              <a:t>Recommendation engines, fraud detection, social networks, IT networks... these are a few of the many applications of graph databases. Azure Cosmos DB is Microsoft's NoSQL offering, and it has an API to use Gremlin syntax for graph data. In this talk, you will get an introduction to graph data and how to query it using the Gremlin syntax.</a:t>
            </a:r>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1</a:t>
            </a:fld>
            <a:endParaRPr lang="en-US"/>
          </a:p>
        </p:txBody>
      </p:sp>
    </p:spTree>
    <p:extLst>
      <p:ext uri="{BB962C8B-B14F-4D97-AF65-F5344CB8AC3E}">
        <p14:creationId xmlns:p14="http://schemas.microsoft.com/office/powerpoint/2010/main" val="15608359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7CCE34D-CFF1-4FFE-815B-D050E7ED2DFD}" type="slidenum">
              <a:rPr lang="en-US" smtClean="0"/>
              <a:t>2</a:t>
            </a:fld>
            <a:endParaRPr lang="en-US"/>
          </a:p>
        </p:txBody>
      </p:sp>
    </p:spTree>
    <p:extLst>
      <p:ext uri="{BB962C8B-B14F-4D97-AF65-F5344CB8AC3E}">
        <p14:creationId xmlns:p14="http://schemas.microsoft.com/office/powerpoint/2010/main" val="25092802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Good reference for Azure Cosmos DB specifically: </a:t>
            </a:r>
            <a:r>
              <a:rPr lang="en-US" dirty="0">
                <a:hlinkClick r:id="rId3"/>
              </a:rPr>
              <a:t>Graph data modeling for Azure Cosmos DB Gremlin API | Microsoft Docs</a:t>
            </a:r>
            <a:endParaRPr lang="en-US" dirty="0"/>
          </a:p>
        </p:txBody>
      </p:sp>
      <p:sp>
        <p:nvSpPr>
          <p:cNvPr id="4" name="Slide Number Placeholder 3"/>
          <p:cNvSpPr>
            <a:spLocks noGrp="1"/>
          </p:cNvSpPr>
          <p:nvPr>
            <p:ph type="sldNum" sz="quarter" idx="5"/>
          </p:nvPr>
        </p:nvSpPr>
        <p:spPr/>
        <p:txBody>
          <a:bodyPr/>
          <a:lstStyle/>
          <a:p>
            <a:fld id="{E2499A1E-7361-4DDC-BC5E-D6B38CE63979}" type="slidenum">
              <a:rPr lang="en-US" smtClean="0"/>
              <a:t>11</a:t>
            </a:fld>
            <a:endParaRPr lang="en-US"/>
          </a:p>
        </p:txBody>
      </p:sp>
    </p:spTree>
    <p:extLst>
      <p:ext uri="{BB962C8B-B14F-4D97-AF65-F5344CB8AC3E}">
        <p14:creationId xmlns:p14="http://schemas.microsoft.com/office/powerpoint/2010/main" val="37903794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Data partitioning in Azure Cosmos DB Gremlin API | Microsoft Docs</a:t>
            </a:r>
            <a:endParaRPr lang="en-US" dirty="0"/>
          </a:p>
        </p:txBody>
      </p:sp>
      <p:sp>
        <p:nvSpPr>
          <p:cNvPr id="4" name="Slide Number Placeholder 3"/>
          <p:cNvSpPr>
            <a:spLocks noGrp="1"/>
          </p:cNvSpPr>
          <p:nvPr>
            <p:ph type="sldNum" sz="quarter" idx="5"/>
          </p:nvPr>
        </p:nvSpPr>
        <p:spPr/>
        <p:txBody>
          <a:bodyPr/>
          <a:lstStyle/>
          <a:p>
            <a:fld id="{E2499A1E-7361-4DDC-BC5E-D6B38CE63979}" type="slidenum">
              <a:rPr lang="en-US" smtClean="0"/>
              <a:t>13</a:t>
            </a:fld>
            <a:endParaRPr lang="en-US"/>
          </a:p>
        </p:txBody>
      </p:sp>
    </p:spTree>
    <p:extLst>
      <p:ext uri="{BB962C8B-B14F-4D97-AF65-F5344CB8AC3E}">
        <p14:creationId xmlns:p14="http://schemas.microsoft.com/office/powerpoint/2010/main" val="15834538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g.V</a:t>
            </a:r>
            <a:r>
              <a:rPr lang="en-US" dirty="0"/>
              <a:t>().has('</a:t>
            </a:r>
            <a:r>
              <a:rPr lang="en-US" dirty="0" err="1"/>
              <a:t>name','Colombia</a:t>
            </a:r>
            <a:r>
              <a:rPr lang="en-US" dirty="0"/>
              <a:t>').</a:t>
            </a:r>
            <a:r>
              <a:rPr lang="en-US" dirty="0" err="1"/>
              <a:t>outE</a:t>
            </a:r>
            <a:r>
              <a:rPr lang="en-US" dirty="0"/>
              <a:t>().</a:t>
            </a:r>
            <a:r>
              <a:rPr lang="en-US" dirty="0" err="1"/>
              <a:t>inV</a:t>
            </a:r>
            <a:r>
              <a:rPr lang="en-US" dirty="0"/>
              <a:t>()</a:t>
            </a:r>
          </a:p>
        </p:txBody>
      </p:sp>
      <p:sp>
        <p:nvSpPr>
          <p:cNvPr id="4" name="Slide Number Placeholder 3"/>
          <p:cNvSpPr>
            <a:spLocks noGrp="1"/>
          </p:cNvSpPr>
          <p:nvPr>
            <p:ph type="sldNum" sz="quarter" idx="5"/>
          </p:nvPr>
        </p:nvSpPr>
        <p:spPr/>
        <p:txBody>
          <a:bodyPr/>
          <a:lstStyle/>
          <a:p>
            <a:fld id="{537D8814-FE0D-4742-A9D0-F19F142F49FA}" type="slidenum">
              <a:rPr lang="en-US" smtClean="0"/>
              <a:t>35</a:t>
            </a:fld>
            <a:endParaRPr lang="en-US"/>
          </a:p>
        </p:txBody>
      </p:sp>
    </p:spTree>
    <p:extLst>
      <p:ext uri="{BB962C8B-B14F-4D97-AF65-F5344CB8AC3E}">
        <p14:creationId xmlns:p14="http://schemas.microsoft.com/office/powerpoint/2010/main" val="19991732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3A2BA14-948E-443B-B37A-772F582C260E}" type="datetimeFigureOut">
              <a:rPr lang="en-US" smtClean="0"/>
              <a:t>5/13/2022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7A168C4-9116-4E19-B8EC-AF5FFD9E9612}" type="slidenum">
              <a:rPr lang="en-US" smtClean="0"/>
              <a:t>‹#›</a:t>
            </a:fld>
            <a:endParaRPr lang="en-US"/>
          </a:p>
        </p:txBody>
      </p:sp>
    </p:spTree>
    <p:extLst>
      <p:ext uri="{BB962C8B-B14F-4D97-AF65-F5344CB8AC3E}">
        <p14:creationId xmlns:p14="http://schemas.microsoft.com/office/powerpoint/2010/main" val="11165500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3A2BA14-948E-443B-B37A-772F582C260E}" type="datetimeFigureOut">
              <a:rPr lang="en-US" smtClean="0"/>
              <a:t>5/13/2022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7A168C4-9116-4E19-B8EC-AF5FFD9E9612}" type="slidenum">
              <a:rPr lang="en-US" smtClean="0"/>
              <a:t>‹#›</a:t>
            </a:fld>
            <a:endParaRPr lang="en-US"/>
          </a:p>
        </p:txBody>
      </p:sp>
    </p:spTree>
    <p:extLst>
      <p:ext uri="{BB962C8B-B14F-4D97-AF65-F5344CB8AC3E}">
        <p14:creationId xmlns:p14="http://schemas.microsoft.com/office/powerpoint/2010/main" val="2979139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3A2BA14-948E-443B-B37A-772F582C260E}" type="datetimeFigureOut">
              <a:rPr lang="en-US" smtClean="0"/>
              <a:t>5/13/2022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7A168C4-9116-4E19-B8EC-AF5FFD9E9612}"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32824892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3A2BA14-948E-443B-B37A-772F582C260E}" type="datetimeFigureOut">
              <a:rPr lang="en-US" smtClean="0"/>
              <a:t>5/13/2022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7A168C4-9116-4E19-B8EC-AF5FFD9E9612}" type="slidenum">
              <a:rPr lang="en-US" smtClean="0"/>
              <a:t>‹#›</a:t>
            </a:fld>
            <a:endParaRPr lang="en-US"/>
          </a:p>
        </p:txBody>
      </p:sp>
    </p:spTree>
    <p:extLst>
      <p:ext uri="{BB962C8B-B14F-4D97-AF65-F5344CB8AC3E}">
        <p14:creationId xmlns:p14="http://schemas.microsoft.com/office/powerpoint/2010/main" val="228401597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3A2BA14-948E-443B-B37A-772F582C260E}" type="datetimeFigureOut">
              <a:rPr lang="en-US" smtClean="0"/>
              <a:t>5/13/2022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7A168C4-9116-4E19-B8EC-AF5FFD9E9612}"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3101191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3A2BA14-948E-443B-B37A-772F582C260E}" type="datetimeFigureOut">
              <a:rPr lang="en-US" smtClean="0"/>
              <a:t>5/13/2022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7A168C4-9116-4E19-B8EC-AF5FFD9E9612}" type="slidenum">
              <a:rPr lang="en-US" smtClean="0"/>
              <a:t>‹#›</a:t>
            </a:fld>
            <a:endParaRPr lang="en-US"/>
          </a:p>
        </p:txBody>
      </p:sp>
    </p:spTree>
    <p:extLst>
      <p:ext uri="{BB962C8B-B14F-4D97-AF65-F5344CB8AC3E}">
        <p14:creationId xmlns:p14="http://schemas.microsoft.com/office/powerpoint/2010/main" val="187387854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3A2BA14-948E-443B-B37A-772F582C260E}" type="datetimeFigureOut">
              <a:rPr lang="en-US" smtClean="0"/>
              <a:t>5/13/2022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7A168C4-9116-4E19-B8EC-AF5FFD9E9612}" type="slidenum">
              <a:rPr lang="en-US" smtClean="0"/>
              <a:t>‹#›</a:t>
            </a:fld>
            <a:endParaRPr lang="en-US"/>
          </a:p>
        </p:txBody>
      </p:sp>
    </p:spTree>
    <p:extLst>
      <p:ext uri="{BB962C8B-B14F-4D97-AF65-F5344CB8AC3E}">
        <p14:creationId xmlns:p14="http://schemas.microsoft.com/office/powerpoint/2010/main" val="196975416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3A2BA14-948E-443B-B37A-772F582C260E}" type="datetimeFigureOut">
              <a:rPr lang="en-US" smtClean="0"/>
              <a:t>5/13/2022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7A168C4-9116-4E19-B8EC-AF5FFD9E9612}" type="slidenum">
              <a:rPr lang="en-US" smtClean="0"/>
              <a:t>‹#›</a:t>
            </a:fld>
            <a:endParaRPr lang="en-US"/>
          </a:p>
        </p:txBody>
      </p:sp>
    </p:spTree>
    <p:extLst>
      <p:ext uri="{BB962C8B-B14F-4D97-AF65-F5344CB8AC3E}">
        <p14:creationId xmlns:p14="http://schemas.microsoft.com/office/powerpoint/2010/main" val="266432604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Titl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9E68F591-F3C7-4872-BBA0-0693794F4F11}"/>
              </a:ext>
            </a:extLst>
          </p:cNvPr>
          <p:cNvSpPr>
            <a:spLocks noGrp="1"/>
          </p:cNvSpPr>
          <p:nvPr>
            <p:ph type="ctrTitle" hasCustomPrompt="1"/>
          </p:nvPr>
        </p:nvSpPr>
        <p:spPr>
          <a:xfrm>
            <a:off x="7999414" y="1051551"/>
            <a:ext cx="3565524" cy="2384898"/>
          </a:xfrm>
        </p:spPr>
        <p:txBody>
          <a:bodyPr anchor="b" anchorCtr="0">
            <a:noAutofit/>
          </a:bodyPr>
          <a:lstStyle/>
          <a:p>
            <a:r>
              <a:rPr lang="en-US" sz="4800" dirty="0"/>
              <a:t>3DFloat</a:t>
            </a:r>
          </a:p>
        </p:txBody>
      </p:sp>
      <p:sp>
        <p:nvSpPr>
          <p:cNvPr id="3" name="Text Placeholder 2">
            <a:extLst>
              <a:ext uri="{FF2B5EF4-FFF2-40B4-BE49-F238E27FC236}">
                <a16:creationId xmlns:a16="http://schemas.microsoft.com/office/drawing/2014/main" id="{5B16EB97-6E8A-4B50-8701-7CB158044DCA}"/>
              </a:ext>
            </a:extLst>
          </p:cNvPr>
          <p:cNvSpPr>
            <a:spLocks noGrp="1"/>
          </p:cNvSpPr>
          <p:nvPr>
            <p:ph type="body" sz="quarter" idx="14"/>
          </p:nvPr>
        </p:nvSpPr>
        <p:spPr>
          <a:xfrm>
            <a:off x="7999413" y="3568700"/>
            <a:ext cx="3565524" cy="1731963"/>
          </a:xfrm>
        </p:spPr>
        <p:txBody>
          <a:bodyPr>
            <a:noAutofit/>
          </a:bodyPr>
          <a:lstStyle>
            <a:lvl1pPr>
              <a:buNone/>
              <a:defRPr sz="2000"/>
            </a:lvl1pPr>
            <a:lvl2pPr>
              <a:buNone/>
              <a:defRPr sz="2000"/>
            </a:lvl2pPr>
            <a:lvl3pPr>
              <a:buNone/>
              <a:defRPr sz="2000"/>
            </a:lvl3pPr>
            <a:lvl4pPr>
              <a:buNone/>
              <a:defRPr sz="2000"/>
            </a:lvl4pPr>
            <a:lvl5pPr>
              <a:buNone/>
              <a:defRPr sz="2000"/>
            </a:lvl5pPr>
          </a:lstStyle>
          <a:p>
            <a:pPr lvl="0"/>
            <a:r>
              <a:rPr lang="en-US"/>
              <a:t>Click to edit Master text styles</a:t>
            </a:r>
          </a:p>
        </p:txBody>
      </p:sp>
    </p:spTree>
    <p:extLst>
      <p:ext uri="{BB962C8B-B14F-4D97-AF65-F5344CB8AC3E}">
        <p14:creationId xmlns:p14="http://schemas.microsoft.com/office/powerpoint/2010/main" val="410251699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2_Agenda">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0923D16-1EC5-4C17-ABA8-B13A1256B36F}"/>
              </a:ext>
            </a:extLst>
          </p:cNvPr>
          <p:cNvSpPr>
            <a:spLocks noGrp="1"/>
          </p:cNvSpPr>
          <p:nvPr>
            <p:ph type="title" hasCustomPrompt="1"/>
          </p:nvPr>
        </p:nvSpPr>
        <p:spPr>
          <a:xfrm>
            <a:off x="550864" y="549275"/>
            <a:ext cx="3565524" cy="1997855"/>
          </a:xfrm>
        </p:spPr>
        <p:txBody>
          <a:bodyPr wrap="square" anchor="b" anchorCtr="0">
            <a:noAutofit/>
          </a:bodyPr>
          <a:lstStyle>
            <a:lvl1pPr>
              <a:defRPr/>
            </a:lvl1pPr>
          </a:lstStyle>
          <a:p>
            <a:r>
              <a:rPr lang="en-US" dirty="0"/>
              <a:t>Click to add title</a:t>
            </a:r>
          </a:p>
        </p:txBody>
      </p:sp>
      <p:sp>
        <p:nvSpPr>
          <p:cNvPr id="7" name="Content Placeholder 2">
            <a:extLst>
              <a:ext uri="{FF2B5EF4-FFF2-40B4-BE49-F238E27FC236}">
                <a16:creationId xmlns:a16="http://schemas.microsoft.com/office/drawing/2014/main" id="{50294D8B-CF64-4C26-8C78-57A375E7D33B}"/>
              </a:ext>
            </a:extLst>
          </p:cNvPr>
          <p:cNvSpPr>
            <a:spLocks noGrp="1"/>
          </p:cNvSpPr>
          <p:nvPr>
            <p:ph idx="1" hasCustomPrompt="1"/>
          </p:nvPr>
        </p:nvSpPr>
        <p:spPr>
          <a:xfrm>
            <a:off x="550863" y="2677306"/>
            <a:ext cx="3565525" cy="3415519"/>
          </a:xfrm>
        </p:spPr>
        <p:txBody>
          <a:bodyPr anchor="t" anchorCtr="0">
            <a:noAutofit/>
          </a:bodyPr>
          <a:lstStyle>
            <a:lvl1pPr>
              <a:buNone/>
              <a:defRPr/>
            </a:lvl1pPr>
          </a:lstStyle>
          <a:p>
            <a:pPr>
              <a:lnSpc>
                <a:spcPct val="120000"/>
              </a:lnSpc>
            </a:pPr>
            <a:r>
              <a:rPr lang="en-US" sz="1600" dirty="0"/>
              <a:t>Click to add text</a:t>
            </a:r>
          </a:p>
        </p:txBody>
      </p:sp>
      <p:sp>
        <p:nvSpPr>
          <p:cNvPr id="17" name="Picture Placeholder 16">
            <a:extLst>
              <a:ext uri="{FF2B5EF4-FFF2-40B4-BE49-F238E27FC236}">
                <a16:creationId xmlns:a16="http://schemas.microsoft.com/office/drawing/2014/main" id="{67BCF456-426F-435B-8DF0-A32A44F5A889}"/>
              </a:ext>
            </a:extLst>
          </p:cNvPr>
          <p:cNvSpPr>
            <a:spLocks noGrp="1"/>
          </p:cNvSpPr>
          <p:nvPr>
            <p:ph type="pic" sz="quarter" idx="13"/>
          </p:nvPr>
        </p:nvSpPr>
        <p:spPr>
          <a:xfrm>
            <a:off x="5208928" y="1596771"/>
            <a:ext cx="3448558" cy="3448558"/>
          </a:xfrm>
          <a:custGeom>
            <a:avLst/>
            <a:gdLst>
              <a:gd name="connsiteX0" fmla="*/ 1724279 w 3448558"/>
              <a:gd name="connsiteY0" fmla="*/ 0 h 3448558"/>
              <a:gd name="connsiteX1" fmla="*/ 3448558 w 3448558"/>
              <a:gd name="connsiteY1" fmla="*/ 1724279 h 3448558"/>
              <a:gd name="connsiteX2" fmla="*/ 1724279 w 3448558"/>
              <a:gd name="connsiteY2" fmla="*/ 3448558 h 3448558"/>
              <a:gd name="connsiteX3" fmla="*/ 0 w 3448558"/>
              <a:gd name="connsiteY3" fmla="*/ 1724279 h 3448558"/>
              <a:gd name="connsiteX4" fmla="*/ 1724279 w 3448558"/>
              <a:gd name="connsiteY4" fmla="*/ 0 h 34485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8558" h="3448558">
                <a:moveTo>
                  <a:pt x="1724279" y="0"/>
                </a:moveTo>
                <a:cubicBezTo>
                  <a:pt x="2676572" y="0"/>
                  <a:pt x="3448558" y="771986"/>
                  <a:pt x="3448558" y="1724279"/>
                </a:cubicBezTo>
                <a:cubicBezTo>
                  <a:pt x="3448558" y="2676572"/>
                  <a:pt x="2676572" y="3448558"/>
                  <a:pt x="1724279" y="3448558"/>
                </a:cubicBezTo>
                <a:cubicBezTo>
                  <a:pt x="771986" y="3448558"/>
                  <a:pt x="0" y="2676572"/>
                  <a:pt x="0" y="1724279"/>
                </a:cubicBezTo>
                <a:cubicBezTo>
                  <a:pt x="0" y="771986"/>
                  <a:pt x="771986" y="0"/>
                  <a:pt x="1724279" y="0"/>
                </a:cubicBezTo>
                <a:close/>
              </a:path>
            </a:pathLst>
          </a:custGeom>
          <a:solidFill>
            <a:schemeClr val="accent5"/>
          </a:solidFill>
        </p:spPr>
        <p:txBody>
          <a:bodyPr wrap="square">
            <a:noAutofit/>
          </a:bodyPr>
          <a:lstStyle/>
          <a:p>
            <a:r>
              <a:rPr lang="en-US"/>
              <a:t>Click icon to add picture</a:t>
            </a:r>
          </a:p>
        </p:txBody>
      </p:sp>
      <p:sp>
        <p:nvSpPr>
          <p:cNvPr id="22" name="Picture Placeholder 21">
            <a:extLst>
              <a:ext uri="{FF2B5EF4-FFF2-40B4-BE49-F238E27FC236}">
                <a16:creationId xmlns:a16="http://schemas.microsoft.com/office/drawing/2014/main" id="{4813A609-7079-46D5-9C1D-52004ABDAC9D}"/>
              </a:ext>
            </a:extLst>
          </p:cNvPr>
          <p:cNvSpPr>
            <a:spLocks noGrp="1"/>
          </p:cNvSpPr>
          <p:nvPr>
            <p:ph type="pic" sz="quarter" idx="14"/>
          </p:nvPr>
        </p:nvSpPr>
        <p:spPr>
          <a:xfrm>
            <a:off x="8918575" y="596392"/>
            <a:ext cx="2263776" cy="2263776"/>
          </a:xfrm>
          <a:custGeom>
            <a:avLst/>
            <a:gdLst>
              <a:gd name="connsiteX0" fmla="*/ 1131888 w 2263776"/>
              <a:gd name="connsiteY0" fmla="*/ 0 h 2263776"/>
              <a:gd name="connsiteX1" fmla="*/ 2263776 w 2263776"/>
              <a:gd name="connsiteY1" fmla="*/ 1131888 h 2263776"/>
              <a:gd name="connsiteX2" fmla="*/ 1131888 w 2263776"/>
              <a:gd name="connsiteY2" fmla="*/ 2263776 h 2263776"/>
              <a:gd name="connsiteX3" fmla="*/ 0 w 2263776"/>
              <a:gd name="connsiteY3" fmla="*/ 1131888 h 2263776"/>
              <a:gd name="connsiteX4" fmla="*/ 1131888 w 2263776"/>
              <a:gd name="connsiteY4" fmla="*/ 0 h 2263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3776" h="2263776">
                <a:moveTo>
                  <a:pt x="1131888" y="0"/>
                </a:moveTo>
                <a:cubicBezTo>
                  <a:pt x="1757012" y="0"/>
                  <a:pt x="2263776" y="506764"/>
                  <a:pt x="2263776" y="1131888"/>
                </a:cubicBezTo>
                <a:cubicBezTo>
                  <a:pt x="2263776" y="1757012"/>
                  <a:pt x="1757012" y="2263776"/>
                  <a:pt x="1131888" y="2263776"/>
                </a:cubicBezTo>
                <a:cubicBezTo>
                  <a:pt x="506764" y="2263776"/>
                  <a:pt x="0" y="1757012"/>
                  <a:pt x="0" y="1131888"/>
                </a:cubicBezTo>
                <a:cubicBezTo>
                  <a:pt x="0" y="506764"/>
                  <a:pt x="506764" y="0"/>
                  <a:pt x="1131888" y="0"/>
                </a:cubicBezTo>
                <a:close/>
              </a:path>
            </a:pathLst>
          </a:custGeom>
          <a:solidFill>
            <a:schemeClr val="accent5"/>
          </a:solidFill>
        </p:spPr>
        <p:txBody>
          <a:bodyPr wrap="square">
            <a:noAutofit/>
          </a:bodyPr>
          <a:lstStyle/>
          <a:p>
            <a:r>
              <a:rPr lang="en-US"/>
              <a:t>Click icon to add picture</a:t>
            </a:r>
          </a:p>
        </p:txBody>
      </p:sp>
      <p:sp>
        <p:nvSpPr>
          <p:cNvPr id="25" name="Picture Placeholder 24">
            <a:extLst>
              <a:ext uri="{FF2B5EF4-FFF2-40B4-BE49-F238E27FC236}">
                <a16:creationId xmlns:a16="http://schemas.microsoft.com/office/drawing/2014/main" id="{A14F21DF-D5E0-4C6C-BA2C-D69D65DBB18E}"/>
              </a:ext>
            </a:extLst>
          </p:cNvPr>
          <p:cNvSpPr>
            <a:spLocks noGrp="1"/>
          </p:cNvSpPr>
          <p:nvPr>
            <p:ph type="pic" sz="quarter" idx="15"/>
          </p:nvPr>
        </p:nvSpPr>
        <p:spPr>
          <a:xfrm>
            <a:off x="9091612" y="3324733"/>
            <a:ext cx="2936876" cy="2936876"/>
          </a:xfrm>
          <a:custGeom>
            <a:avLst/>
            <a:gdLst>
              <a:gd name="connsiteX0" fmla="*/ 1468438 w 2936876"/>
              <a:gd name="connsiteY0" fmla="*/ 0 h 2936876"/>
              <a:gd name="connsiteX1" fmla="*/ 2936876 w 2936876"/>
              <a:gd name="connsiteY1" fmla="*/ 1468438 h 2936876"/>
              <a:gd name="connsiteX2" fmla="*/ 1468438 w 2936876"/>
              <a:gd name="connsiteY2" fmla="*/ 2936876 h 2936876"/>
              <a:gd name="connsiteX3" fmla="*/ 0 w 2936876"/>
              <a:gd name="connsiteY3" fmla="*/ 1468438 h 2936876"/>
              <a:gd name="connsiteX4" fmla="*/ 1468438 w 2936876"/>
              <a:gd name="connsiteY4" fmla="*/ 0 h 29368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6876" h="2936876">
                <a:moveTo>
                  <a:pt x="1468438" y="0"/>
                </a:moveTo>
                <a:cubicBezTo>
                  <a:pt x="2279434" y="0"/>
                  <a:pt x="2936876" y="657442"/>
                  <a:pt x="2936876" y="1468438"/>
                </a:cubicBezTo>
                <a:cubicBezTo>
                  <a:pt x="2936876" y="2279434"/>
                  <a:pt x="2279434" y="2936876"/>
                  <a:pt x="1468438" y="2936876"/>
                </a:cubicBezTo>
                <a:cubicBezTo>
                  <a:pt x="657442" y="2936876"/>
                  <a:pt x="0" y="2279434"/>
                  <a:pt x="0" y="1468438"/>
                </a:cubicBezTo>
                <a:cubicBezTo>
                  <a:pt x="0" y="657442"/>
                  <a:pt x="657442" y="0"/>
                  <a:pt x="1468438" y="0"/>
                </a:cubicBezTo>
                <a:close/>
              </a:path>
            </a:pathLst>
          </a:custGeom>
          <a:solidFill>
            <a:schemeClr val="accent5"/>
          </a:solidFill>
        </p:spPr>
        <p:txBody>
          <a:bodyPr wrap="square">
            <a:noAutofit/>
          </a:bodyPr>
          <a:lstStyle/>
          <a:p>
            <a:r>
              <a:rPr lang="en-US"/>
              <a:t>Click icon to add picture</a:t>
            </a:r>
          </a:p>
        </p:txBody>
      </p:sp>
    </p:spTree>
    <p:extLst>
      <p:ext uri="{BB962C8B-B14F-4D97-AF65-F5344CB8AC3E}">
        <p14:creationId xmlns:p14="http://schemas.microsoft.com/office/powerpoint/2010/main" val="273467652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4_Section break">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56403DDF-462A-45CE-931B-010AB4F73C3F}"/>
              </a:ext>
            </a:extLst>
          </p:cNvPr>
          <p:cNvSpPr>
            <a:spLocks noGrp="1"/>
          </p:cNvSpPr>
          <p:nvPr>
            <p:ph type="dt" sz="half" idx="10"/>
          </p:nvPr>
        </p:nvSpPr>
        <p:spPr>
          <a:xfrm>
            <a:off x="550863" y="6507212"/>
            <a:ext cx="2628900" cy="153888"/>
          </a:xfrm>
          <a:prstGeom prst="rect">
            <a:avLst/>
          </a:prstGeom>
        </p:spPr>
        <p:txBody>
          <a:bodyPr/>
          <a:lstStyle/>
          <a:p>
            <a:r>
              <a:rPr lang="en-US"/>
              <a:t>Tuesday, February 2, 20XX</a:t>
            </a:r>
          </a:p>
        </p:txBody>
      </p:sp>
      <p:sp>
        <p:nvSpPr>
          <p:cNvPr id="5" name="Footer Placeholder 4">
            <a:extLst>
              <a:ext uri="{FF2B5EF4-FFF2-40B4-BE49-F238E27FC236}">
                <a16:creationId xmlns:a16="http://schemas.microsoft.com/office/drawing/2014/main" id="{39E10702-2ACF-4768-9E91-8CB87B89594D}"/>
              </a:ext>
            </a:extLst>
          </p:cNvPr>
          <p:cNvSpPr>
            <a:spLocks noGrp="1"/>
          </p:cNvSpPr>
          <p:nvPr>
            <p:ph type="ftr" sz="quarter" idx="11"/>
          </p:nvPr>
        </p:nvSpPr>
        <p:spPr>
          <a:xfrm>
            <a:off x="3359150" y="6507212"/>
            <a:ext cx="6379210" cy="153888"/>
          </a:xfrm>
          <a:prstGeom prst="rect">
            <a:avLst/>
          </a:prstGeom>
        </p:spPr>
        <p:txBody>
          <a:bodyPr/>
          <a:lstStyle/>
          <a:p>
            <a:r>
              <a:rPr lang="en-US"/>
              <a:t>Sample Footer Text</a:t>
            </a:r>
          </a:p>
        </p:txBody>
      </p:sp>
      <p:sp>
        <p:nvSpPr>
          <p:cNvPr id="6" name="Slide Number Placeholder 5">
            <a:extLst>
              <a:ext uri="{FF2B5EF4-FFF2-40B4-BE49-F238E27FC236}">
                <a16:creationId xmlns:a16="http://schemas.microsoft.com/office/drawing/2014/main" id="{E8DFA722-391E-4FCF-8E15-0D7E2EC02B63}"/>
              </a:ext>
            </a:extLst>
          </p:cNvPr>
          <p:cNvSpPr>
            <a:spLocks noGrp="1"/>
          </p:cNvSpPr>
          <p:nvPr>
            <p:ph type="sldNum" sz="quarter" idx="12"/>
          </p:nvPr>
        </p:nvSpPr>
        <p:spPr>
          <a:xfrm>
            <a:off x="9948863" y="6507212"/>
            <a:ext cx="1692274" cy="153888"/>
          </a:xfrm>
          <a:prstGeom prst="rect">
            <a:avLst/>
          </a:prstGeom>
        </p:spPr>
        <p:txBody>
          <a:bodyPr/>
          <a:lstStyle/>
          <a:p>
            <a:fld id="{DBA1B0FB-D917-4C8C-928F-313BD683BF39}" type="slidenum">
              <a:rPr lang="en-US" smtClean="0"/>
              <a:t>‹#›</a:t>
            </a:fld>
            <a:endParaRPr lang="en-US"/>
          </a:p>
        </p:txBody>
      </p:sp>
      <p:sp>
        <p:nvSpPr>
          <p:cNvPr id="13" name="Rectangle 12">
            <a:extLst>
              <a:ext uri="{FF2B5EF4-FFF2-40B4-BE49-F238E27FC236}">
                <a16:creationId xmlns:a16="http://schemas.microsoft.com/office/drawing/2014/main" id="{80517979-166D-4AAA-ABBC-0C3E5C2ECF37}"/>
              </a:ext>
              <a:ext uri="{C183D7F6-B498-43B3-948B-1728B52AA6E4}">
                <adec:decorative xmlns:adec="http://schemas.microsoft.com/office/drawing/2017/decorative" val="1"/>
              </a:ext>
            </a:extLst>
          </p:cNvPr>
          <p:cNvSpPr/>
          <p:nvPr userDrawn="1"/>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
            <a:extLst>
              <a:ext uri="{FF2B5EF4-FFF2-40B4-BE49-F238E27FC236}">
                <a16:creationId xmlns:a16="http://schemas.microsoft.com/office/drawing/2014/main" id="{754E1219-253E-4FEF-A576-83857F44BA01}"/>
              </a:ext>
            </a:extLst>
          </p:cNvPr>
          <p:cNvSpPr>
            <a:spLocks noGrp="1"/>
          </p:cNvSpPr>
          <p:nvPr>
            <p:ph type="ctrTitle"/>
          </p:nvPr>
        </p:nvSpPr>
        <p:spPr>
          <a:xfrm>
            <a:off x="550863" y="549275"/>
            <a:ext cx="5437187" cy="2986234"/>
          </a:xfrm>
        </p:spPr>
        <p:txBody>
          <a:bodyPr anchor="b" anchorCtr="0">
            <a:noAutofit/>
          </a:bodyPr>
          <a:lstStyle>
            <a:lvl1pPr>
              <a:defRPr sz="6400"/>
            </a:lvl1pPr>
          </a:lstStyle>
          <a:p>
            <a:r>
              <a:rPr lang="en-US" dirty="0"/>
              <a:t>Click to edit Master title style</a:t>
            </a:r>
          </a:p>
        </p:txBody>
      </p:sp>
      <p:sp>
        <p:nvSpPr>
          <p:cNvPr id="16" name="Subtitle 2">
            <a:extLst>
              <a:ext uri="{FF2B5EF4-FFF2-40B4-BE49-F238E27FC236}">
                <a16:creationId xmlns:a16="http://schemas.microsoft.com/office/drawing/2014/main" id="{93411FC5-0B5A-4566-9984-827485AF9265}"/>
              </a:ext>
            </a:extLst>
          </p:cNvPr>
          <p:cNvSpPr>
            <a:spLocks noGrp="1"/>
          </p:cNvSpPr>
          <p:nvPr>
            <p:ph type="subTitle" idx="1"/>
          </p:nvPr>
        </p:nvSpPr>
        <p:spPr>
          <a:xfrm>
            <a:off x="550863" y="3816724"/>
            <a:ext cx="5437187" cy="2265216"/>
          </a:xfrm>
        </p:spPr>
        <p:txBody>
          <a:bodyPr>
            <a:noAutofit/>
          </a:bodyPr>
          <a:lstStyle>
            <a:lvl1pPr>
              <a:buNone/>
              <a:defRPr sz="2400"/>
            </a:lvl1pPr>
          </a:lstStyle>
          <a:p>
            <a:r>
              <a:rPr lang="en-US">
                <a:solidFill>
                  <a:schemeClr val="tx1">
                    <a:alpha val="60000"/>
                  </a:schemeClr>
                </a:solidFill>
              </a:rPr>
              <a:t>Click to edit Master subtitle style</a:t>
            </a:r>
            <a:endParaRPr lang="en-US" dirty="0">
              <a:solidFill>
                <a:schemeClr val="tx1">
                  <a:alpha val="60000"/>
                </a:schemeClr>
              </a:solidFill>
            </a:endParaRPr>
          </a:p>
        </p:txBody>
      </p:sp>
    </p:spTree>
    <p:extLst>
      <p:ext uri="{BB962C8B-B14F-4D97-AF65-F5344CB8AC3E}">
        <p14:creationId xmlns:p14="http://schemas.microsoft.com/office/powerpoint/2010/main" val="1399830213"/>
      </p:ext>
    </p:extLst>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3A2BA14-948E-443B-B37A-772F582C260E}" type="datetimeFigureOut">
              <a:rPr lang="en-US" smtClean="0"/>
              <a:t>5/13/2022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7A168C4-9116-4E19-B8EC-AF5FFD9E9612}" type="slidenum">
              <a:rPr lang="en-US" smtClean="0"/>
              <a:t>‹#›</a:t>
            </a:fld>
            <a:endParaRPr lang="en-US"/>
          </a:p>
        </p:txBody>
      </p:sp>
    </p:spTree>
    <p:extLst>
      <p:ext uri="{BB962C8B-B14F-4D97-AF65-F5344CB8AC3E}">
        <p14:creationId xmlns:p14="http://schemas.microsoft.com/office/powerpoint/2010/main" val="26375938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3A2BA14-948E-443B-B37A-772F582C260E}" type="datetimeFigureOut">
              <a:rPr lang="en-US" smtClean="0"/>
              <a:t>5/13/2022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7A168C4-9116-4E19-B8EC-AF5FFD9E9612}" type="slidenum">
              <a:rPr lang="en-US" smtClean="0"/>
              <a:t>‹#›</a:t>
            </a:fld>
            <a:endParaRPr lang="en-US"/>
          </a:p>
        </p:txBody>
      </p:sp>
    </p:spTree>
    <p:extLst>
      <p:ext uri="{BB962C8B-B14F-4D97-AF65-F5344CB8AC3E}">
        <p14:creationId xmlns:p14="http://schemas.microsoft.com/office/powerpoint/2010/main" val="40298728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3A2BA14-948E-443B-B37A-772F582C260E}" type="datetimeFigureOut">
              <a:rPr lang="en-US" smtClean="0"/>
              <a:t>5/13/2022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7A168C4-9116-4E19-B8EC-AF5FFD9E9612}" type="slidenum">
              <a:rPr lang="en-US" smtClean="0"/>
              <a:t>‹#›</a:t>
            </a:fld>
            <a:endParaRPr lang="en-US"/>
          </a:p>
        </p:txBody>
      </p:sp>
    </p:spTree>
    <p:extLst>
      <p:ext uri="{BB962C8B-B14F-4D97-AF65-F5344CB8AC3E}">
        <p14:creationId xmlns:p14="http://schemas.microsoft.com/office/powerpoint/2010/main" val="197797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3A2BA14-948E-443B-B37A-772F582C260E}" type="datetimeFigureOut">
              <a:rPr lang="en-US" smtClean="0"/>
              <a:t>5/13/2022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7A168C4-9116-4E19-B8EC-AF5FFD9E9612}" type="slidenum">
              <a:rPr lang="en-US" smtClean="0"/>
              <a:t>‹#›</a:t>
            </a:fld>
            <a:endParaRPr lang="en-US"/>
          </a:p>
        </p:txBody>
      </p:sp>
    </p:spTree>
    <p:extLst>
      <p:ext uri="{BB962C8B-B14F-4D97-AF65-F5344CB8AC3E}">
        <p14:creationId xmlns:p14="http://schemas.microsoft.com/office/powerpoint/2010/main" val="27720220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3A2BA14-948E-443B-B37A-772F582C260E}" type="datetimeFigureOut">
              <a:rPr lang="en-US" smtClean="0"/>
              <a:t>5/13/2022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7A168C4-9116-4E19-B8EC-AF5FFD9E9612}" type="slidenum">
              <a:rPr lang="en-US" smtClean="0"/>
              <a:t>‹#›</a:t>
            </a:fld>
            <a:endParaRPr lang="en-US"/>
          </a:p>
        </p:txBody>
      </p:sp>
    </p:spTree>
    <p:extLst>
      <p:ext uri="{BB962C8B-B14F-4D97-AF65-F5344CB8AC3E}">
        <p14:creationId xmlns:p14="http://schemas.microsoft.com/office/powerpoint/2010/main" val="19282299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3A2BA14-948E-443B-B37A-772F582C260E}" type="datetimeFigureOut">
              <a:rPr lang="en-US" smtClean="0"/>
              <a:t>5/13/2022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7A168C4-9116-4E19-B8EC-AF5FFD9E9612}" type="slidenum">
              <a:rPr lang="en-US" smtClean="0"/>
              <a:t>‹#›</a:t>
            </a:fld>
            <a:endParaRPr lang="en-US"/>
          </a:p>
        </p:txBody>
      </p:sp>
    </p:spTree>
    <p:extLst>
      <p:ext uri="{BB962C8B-B14F-4D97-AF65-F5344CB8AC3E}">
        <p14:creationId xmlns:p14="http://schemas.microsoft.com/office/powerpoint/2010/main" val="28723257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3A2BA14-948E-443B-B37A-772F582C260E}" type="datetimeFigureOut">
              <a:rPr lang="en-US" smtClean="0"/>
              <a:t>5/13/2022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7A168C4-9116-4E19-B8EC-AF5FFD9E9612}" type="slidenum">
              <a:rPr lang="en-US" smtClean="0"/>
              <a:t>‹#›</a:t>
            </a:fld>
            <a:endParaRPr lang="en-US"/>
          </a:p>
        </p:txBody>
      </p:sp>
    </p:spTree>
    <p:extLst>
      <p:ext uri="{BB962C8B-B14F-4D97-AF65-F5344CB8AC3E}">
        <p14:creationId xmlns:p14="http://schemas.microsoft.com/office/powerpoint/2010/main" val="36980253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3A2BA14-948E-443B-B37A-772F582C260E}" type="datetimeFigureOut">
              <a:rPr lang="en-US" smtClean="0"/>
              <a:t>5/13/2022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7A168C4-9116-4E19-B8EC-AF5FFD9E9612}" type="slidenum">
              <a:rPr lang="en-US" smtClean="0"/>
              <a:t>‹#›</a:t>
            </a:fld>
            <a:endParaRPr lang="en-US"/>
          </a:p>
        </p:txBody>
      </p:sp>
    </p:spTree>
    <p:extLst>
      <p:ext uri="{BB962C8B-B14F-4D97-AF65-F5344CB8AC3E}">
        <p14:creationId xmlns:p14="http://schemas.microsoft.com/office/powerpoint/2010/main" val="19420571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13A2BA14-948E-443B-B37A-772F582C260E}" type="datetimeFigureOut">
              <a:rPr lang="en-US" smtClean="0"/>
              <a:t>5/13/2022</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17A168C4-9116-4E19-B8EC-AF5FFD9E9612}" type="slidenum">
              <a:rPr lang="en-US" smtClean="0"/>
              <a:t>‹#›</a:t>
            </a:fld>
            <a:endParaRPr lang="en-US"/>
          </a:p>
        </p:txBody>
      </p:sp>
    </p:spTree>
    <p:extLst>
      <p:ext uri="{BB962C8B-B14F-4D97-AF65-F5344CB8AC3E}">
        <p14:creationId xmlns:p14="http://schemas.microsoft.com/office/powerpoint/2010/main" val="408649122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80" r:id="rId19"/>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7.xm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docs.microsoft.com/en-us/azure/cosmos-db/graph/graph-partitioning"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7.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8.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8" Type="http://schemas.openxmlformats.org/officeDocument/2006/relationships/hyperlink" Target="https://github.com/mpollmeier/gremlin-scala" TargetMode="External"/><Relationship Id="rId3" Type="http://schemas.openxmlformats.org/officeDocument/2006/relationships/hyperlink" Target="https://gist.github.com/jeremysears/3ceada192827983837ee1551c50688c7" TargetMode="External"/><Relationship Id="rId7" Type="http://schemas.openxmlformats.org/officeDocument/2006/relationships/hyperlink" Target="https://ketrinadrawsalot.tumblr.com/" TargetMode="External"/><Relationship Id="rId2" Type="http://schemas.openxmlformats.org/officeDocument/2006/relationships/hyperlink" Target="https://mvnrepository.com/artifact/org.apache.tinkerpop/gremlin-driver/3.4.0" TargetMode="External"/><Relationship Id="rId1" Type="http://schemas.openxmlformats.org/officeDocument/2006/relationships/slideLayout" Target="../slideLayouts/slideLayout2.xml"/><Relationship Id="rId6" Type="http://schemas.openxmlformats.org/officeDocument/2006/relationships/hyperlink" Target="https://tinkerpop.apache.org/gremlin.html" TargetMode="External"/><Relationship Id="rId5" Type="http://schemas.openxmlformats.org/officeDocument/2006/relationships/image" Target="../media/image9.png"/><Relationship Id="rId10" Type="http://schemas.openxmlformats.org/officeDocument/2006/relationships/hyperlink" Target="https://tinkerpop.apache.org/docs/current/reference/#gremlin-drivers-variants" TargetMode="External"/><Relationship Id="rId4" Type="http://schemas.openxmlformats.org/officeDocument/2006/relationships/hyperlink" Target="https://tinkerpop.apache.org/docs/current/reference/#gremlin-python" TargetMode="External"/><Relationship Id="rId9" Type="http://schemas.openxmlformats.org/officeDocument/2006/relationships/hyperlink" Target="https://www.nuget.org/packages/Gremlin.Net"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hyperlink" Target="https://bit.ly/sd-dtwkcu5"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18.png"/></Relationships>
</file>

<file path=ppt/slides/_rels/slide3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hyperlink" Target="https://docs.microsoft.com/en-us/azure/cosmos-db/graph/gremlin-support" TargetMode="External"/><Relationship Id="rId2" Type="http://schemas.openxmlformats.org/officeDocument/2006/relationships/hyperlink" Target="https://docs.microsoft.com/en-us/azure/cosmos-db/sql/query-cheat-sheet" TargetMode="External"/><Relationship Id="rId1" Type="http://schemas.openxmlformats.org/officeDocument/2006/relationships/slideLayout" Target="../slideLayouts/slideLayout2.xml"/><Relationship Id="rId5" Type="http://schemas.openxmlformats.org/officeDocument/2006/relationships/hyperlink" Target="https://dkuppitz.github.io/gremlin-cheat-sheet/101.html" TargetMode="External"/><Relationship Id="rId4" Type="http://schemas.openxmlformats.org/officeDocument/2006/relationships/hyperlink" Target="https://www.kelvinlawrence.net/book/Gremlin-Graph-Guide.html" TargetMode="Externa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hyperlink" Target="https://sadukie.com/" TargetMode="External"/><Relationship Id="rId7" Type="http://schemas.openxmlformats.org/officeDocument/2006/relationships/image" Target="../media/image23.jpg"/><Relationship Id="rId2" Type="http://schemas.openxmlformats.org/officeDocument/2006/relationships/hyperlink" Target="https://data-adventurer.com/" TargetMode="External"/><Relationship Id="rId1" Type="http://schemas.openxmlformats.org/officeDocument/2006/relationships/slideLayout" Target="../slideLayouts/slideLayout8.xml"/><Relationship Id="rId6" Type="http://schemas.openxmlformats.org/officeDocument/2006/relationships/image" Target="../media/image1.png"/><Relationship Id="rId5" Type="http://schemas.openxmlformats.org/officeDocument/2006/relationships/hyperlink" Target="https://linkedin.com/in/sadukie" TargetMode="External"/><Relationship Id="rId4" Type="http://schemas.openxmlformats.org/officeDocument/2006/relationships/hyperlink" Target="https://twitter.com/sadukie"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6E938C-9D94-4B05-979A-D39FFC457291}"/>
              </a:ext>
            </a:extLst>
          </p:cNvPr>
          <p:cNvSpPr>
            <a:spLocks noGrp="1"/>
          </p:cNvSpPr>
          <p:nvPr>
            <p:ph type="ctrTitle"/>
          </p:nvPr>
        </p:nvSpPr>
        <p:spPr>
          <a:xfrm>
            <a:off x="534801" y="2030359"/>
            <a:ext cx="5694549" cy="2384898"/>
          </a:xfrm>
        </p:spPr>
        <p:txBody>
          <a:bodyPr/>
          <a:lstStyle/>
          <a:p>
            <a:r>
              <a:rPr lang="en-US" dirty="0"/>
              <a:t>Intro to Graph Databases with Azure Cosmos DB Gremlin API</a:t>
            </a:r>
            <a:br>
              <a:rPr lang="en-US" dirty="0"/>
            </a:br>
            <a:endParaRPr lang="en-US" dirty="0"/>
          </a:p>
        </p:txBody>
      </p:sp>
      <p:sp>
        <p:nvSpPr>
          <p:cNvPr id="3" name="Subtitle 2">
            <a:extLst>
              <a:ext uri="{FF2B5EF4-FFF2-40B4-BE49-F238E27FC236}">
                <a16:creationId xmlns:a16="http://schemas.microsoft.com/office/drawing/2014/main" id="{D9A11267-FC52-4990-8D98-010AFABA5544}"/>
              </a:ext>
            </a:extLst>
          </p:cNvPr>
          <p:cNvSpPr>
            <a:spLocks noGrp="1"/>
          </p:cNvSpPr>
          <p:nvPr>
            <p:ph type="body" sz="quarter" idx="14"/>
          </p:nvPr>
        </p:nvSpPr>
        <p:spPr>
          <a:xfrm>
            <a:off x="534802" y="4315010"/>
            <a:ext cx="3565524" cy="1253685"/>
          </a:xfrm>
        </p:spPr>
        <p:txBody>
          <a:bodyPr/>
          <a:lstStyle/>
          <a:p>
            <a:r>
              <a:rPr lang="en-US" dirty="0"/>
              <a:t>Sarah “</a:t>
            </a:r>
            <a:r>
              <a:rPr lang="en-US" dirty="0" err="1"/>
              <a:t>sadukie</a:t>
            </a:r>
            <a:r>
              <a:rPr lang="en-US" dirty="0"/>
              <a:t>” Dutkiewicz</a:t>
            </a:r>
          </a:p>
          <a:p>
            <a:r>
              <a:rPr lang="en-US" dirty="0"/>
              <a:t>Microsoft MVP, </a:t>
            </a:r>
            <a:br>
              <a:rPr lang="en-US" dirty="0"/>
            </a:br>
            <a:r>
              <a:rPr lang="en-US" dirty="0"/>
              <a:t>Developer Technologies</a:t>
            </a:r>
          </a:p>
        </p:txBody>
      </p:sp>
      <p:pic>
        <p:nvPicPr>
          <p:cNvPr id="4" name="Picture 2">
            <a:extLst>
              <a:ext uri="{FF2B5EF4-FFF2-40B4-BE49-F238E27FC236}">
                <a16:creationId xmlns:a16="http://schemas.microsoft.com/office/drawing/2014/main" id="{2C32CE90-C0BE-7532-EF94-36A6439331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29350" y="2030359"/>
            <a:ext cx="4857750" cy="337185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7C3F4C20-6323-6492-7E06-F6590DBA806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0036" y="5568696"/>
            <a:ext cx="3230880" cy="1289304"/>
          </a:xfrm>
          <a:prstGeom prst="rect">
            <a:avLst/>
          </a:prstGeom>
        </p:spPr>
      </p:pic>
    </p:spTree>
    <p:extLst>
      <p:ext uri="{BB962C8B-B14F-4D97-AF65-F5344CB8AC3E}">
        <p14:creationId xmlns:p14="http://schemas.microsoft.com/office/powerpoint/2010/main" val="7528142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4DF28D-1834-92CD-D598-54141E3EB90F}"/>
              </a:ext>
            </a:extLst>
          </p:cNvPr>
          <p:cNvSpPr>
            <a:spLocks noGrp="1"/>
          </p:cNvSpPr>
          <p:nvPr>
            <p:ph type="title"/>
          </p:nvPr>
        </p:nvSpPr>
        <p:spPr/>
        <p:txBody>
          <a:bodyPr/>
          <a:lstStyle/>
          <a:p>
            <a:r>
              <a:rPr lang="en-US" dirty="0"/>
              <a:t>Ins and Outs – All together</a:t>
            </a:r>
          </a:p>
        </p:txBody>
      </p:sp>
      <p:sp>
        <p:nvSpPr>
          <p:cNvPr id="14" name="Content Placeholder 8">
            <a:extLst>
              <a:ext uri="{FF2B5EF4-FFF2-40B4-BE49-F238E27FC236}">
                <a16:creationId xmlns:a16="http://schemas.microsoft.com/office/drawing/2014/main" id="{608C73F0-DAAF-A3B9-0018-D6CFA3FE7CFB}"/>
              </a:ext>
            </a:extLst>
          </p:cNvPr>
          <p:cNvSpPr txBox="1">
            <a:spLocks/>
          </p:cNvSpPr>
          <p:nvPr/>
        </p:nvSpPr>
        <p:spPr>
          <a:xfrm>
            <a:off x="480397" y="1442837"/>
            <a:ext cx="3711152" cy="3539167"/>
          </a:xfrm>
          <a:prstGeom prst="rect">
            <a:avLst/>
          </a:prstGeom>
        </p:spPr>
        <p:txBody>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dirty="0"/>
              <a:t>For this Azure vertex:</a:t>
            </a:r>
          </a:p>
          <a:p>
            <a:pPr lvl="1"/>
            <a:r>
              <a:rPr lang="en-US" b="1" dirty="0"/>
              <a:t>Interested in </a:t>
            </a:r>
            <a:r>
              <a:rPr lang="en-US" dirty="0"/>
              <a:t>is the in-edge</a:t>
            </a:r>
            <a:endParaRPr lang="en-US" b="1" dirty="0"/>
          </a:p>
          <a:p>
            <a:pPr lvl="1"/>
            <a:r>
              <a:rPr lang="en-US" b="1" dirty="0"/>
              <a:t>contains </a:t>
            </a:r>
            <a:r>
              <a:rPr lang="en-US" dirty="0"/>
              <a:t>is the out-edge</a:t>
            </a:r>
          </a:p>
          <a:p>
            <a:r>
              <a:rPr lang="en-US" dirty="0"/>
              <a:t>For the </a:t>
            </a:r>
            <a:r>
              <a:rPr lang="en-US" b="1" dirty="0"/>
              <a:t>Interested in</a:t>
            </a:r>
            <a:r>
              <a:rPr lang="en-US" dirty="0"/>
              <a:t> edge:</a:t>
            </a:r>
          </a:p>
          <a:p>
            <a:pPr lvl="1"/>
            <a:r>
              <a:rPr lang="en-US" b="1" dirty="0"/>
              <a:t>You!</a:t>
            </a:r>
            <a:r>
              <a:rPr lang="en-US" dirty="0"/>
              <a:t> is in the out-vertex</a:t>
            </a:r>
          </a:p>
          <a:p>
            <a:pPr lvl="1"/>
            <a:r>
              <a:rPr lang="en-US" b="1" dirty="0"/>
              <a:t>Azure</a:t>
            </a:r>
            <a:r>
              <a:rPr lang="en-US" dirty="0"/>
              <a:t> is the in-vertex</a:t>
            </a:r>
          </a:p>
          <a:p>
            <a:r>
              <a:rPr lang="en-US" dirty="0"/>
              <a:t>For the </a:t>
            </a:r>
            <a:r>
              <a:rPr lang="en-US" b="1" dirty="0"/>
              <a:t>contains</a:t>
            </a:r>
            <a:r>
              <a:rPr lang="en-US" dirty="0"/>
              <a:t> edge:</a:t>
            </a:r>
          </a:p>
          <a:p>
            <a:pPr lvl="1"/>
            <a:r>
              <a:rPr lang="en-US" b="1" dirty="0"/>
              <a:t>Azure</a:t>
            </a:r>
            <a:r>
              <a:rPr lang="en-US" dirty="0"/>
              <a:t> is the out-vertex</a:t>
            </a:r>
          </a:p>
          <a:p>
            <a:pPr lvl="1"/>
            <a:r>
              <a:rPr lang="en-US" b="1" dirty="0"/>
              <a:t>This talk! </a:t>
            </a:r>
            <a:r>
              <a:rPr lang="en-US" dirty="0"/>
              <a:t>is the in-vertex</a:t>
            </a:r>
            <a:endParaRPr lang="en-US" b="1" dirty="0"/>
          </a:p>
          <a:p>
            <a:pPr marL="0" indent="0">
              <a:buNone/>
            </a:pPr>
            <a:endParaRPr lang="en-US" b="1" dirty="0"/>
          </a:p>
        </p:txBody>
      </p:sp>
      <p:sp>
        <p:nvSpPr>
          <p:cNvPr id="15" name="Oval 14">
            <a:extLst>
              <a:ext uri="{FF2B5EF4-FFF2-40B4-BE49-F238E27FC236}">
                <a16:creationId xmlns:a16="http://schemas.microsoft.com/office/drawing/2014/main" id="{8C21F0B0-F7CB-E3D5-7598-6AD63C1BBDB9}"/>
              </a:ext>
            </a:extLst>
          </p:cNvPr>
          <p:cNvSpPr/>
          <p:nvPr/>
        </p:nvSpPr>
        <p:spPr>
          <a:xfrm>
            <a:off x="5623789" y="4069887"/>
            <a:ext cx="1293936" cy="1338840"/>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Azure</a:t>
            </a:r>
          </a:p>
        </p:txBody>
      </p:sp>
      <p:sp>
        <p:nvSpPr>
          <p:cNvPr id="16" name="Oval 15">
            <a:extLst>
              <a:ext uri="{FF2B5EF4-FFF2-40B4-BE49-F238E27FC236}">
                <a16:creationId xmlns:a16="http://schemas.microsoft.com/office/drawing/2014/main" id="{773FD7D7-59D3-E854-9523-BF74656E5F53}"/>
              </a:ext>
            </a:extLst>
          </p:cNvPr>
          <p:cNvSpPr/>
          <p:nvPr/>
        </p:nvSpPr>
        <p:spPr>
          <a:xfrm>
            <a:off x="1150556" y="5071757"/>
            <a:ext cx="1406178" cy="142923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You!</a:t>
            </a:r>
          </a:p>
        </p:txBody>
      </p:sp>
      <p:cxnSp>
        <p:nvCxnSpPr>
          <p:cNvPr id="17" name="Straight Arrow Connector 16">
            <a:extLst>
              <a:ext uri="{FF2B5EF4-FFF2-40B4-BE49-F238E27FC236}">
                <a16:creationId xmlns:a16="http://schemas.microsoft.com/office/drawing/2014/main" id="{1AC0EF79-DF99-7F46-1655-F9F47834A2B4}"/>
              </a:ext>
            </a:extLst>
          </p:cNvPr>
          <p:cNvCxnSpPr>
            <a:cxnSpLocks/>
          </p:cNvCxnSpPr>
          <p:nvPr/>
        </p:nvCxnSpPr>
        <p:spPr>
          <a:xfrm flipV="1">
            <a:off x="2558399" y="5223261"/>
            <a:ext cx="3256548" cy="5737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34C81DDE-18DD-74F3-189E-C4A0CE88F953}"/>
              </a:ext>
            </a:extLst>
          </p:cNvPr>
          <p:cNvSpPr txBox="1"/>
          <p:nvPr/>
        </p:nvSpPr>
        <p:spPr>
          <a:xfrm rot="21031415">
            <a:off x="3008709" y="5203222"/>
            <a:ext cx="1510350" cy="369332"/>
          </a:xfrm>
          <a:prstGeom prst="rect">
            <a:avLst/>
          </a:prstGeom>
          <a:noFill/>
        </p:spPr>
        <p:txBody>
          <a:bodyPr wrap="none" rtlCol="0">
            <a:spAutoFit/>
          </a:bodyPr>
          <a:lstStyle/>
          <a:p>
            <a:r>
              <a:rPr lang="en-US" dirty="0"/>
              <a:t>Interested in</a:t>
            </a:r>
          </a:p>
        </p:txBody>
      </p:sp>
      <p:sp>
        <p:nvSpPr>
          <p:cNvPr id="19" name="Oval 18">
            <a:extLst>
              <a:ext uri="{FF2B5EF4-FFF2-40B4-BE49-F238E27FC236}">
                <a16:creationId xmlns:a16="http://schemas.microsoft.com/office/drawing/2014/main" id="{52795C68-2B75-1703-4CA8-D67B51F8E7C4}"/>
              </a:ext>
            </a:extLst>
          </p:cNvPr>
          <p:cNvSpPr/>
          <p:nvPr/>
        </p:nvSpPr>
        <p:spPr>
          <a:xfrm>
            <a:off x="8159077" y="5577917"/>
            <a:ext cx="1127888" cy="1097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This talk!</a:t>
            </a:r>
          </a:p>
        </p:txBody>
      </p:sp>
      <p:cxnSp>
        <p:nvCxnSpPr>
          <p:cNvPr id="20" name="Straight Arrow Connector 19">
            <a:extLst>
              <a:ext uri="{FF2B5EF4-FFF2-40B4-BE49-F238E27FC236}">
                <a16:creationId xmlns:a16="http://schemas.microsoft.com/office/drawing/2014/main" id="{F9CEDC54-8A19-7D58-10C3-ED14751D9101}"/>
              </a:ext>
            </a:extLst>
          </p:cNvPr>
          <p:cNvCxnSpPr>
            <a:cxnSpLocks/>
            <a:stCxn id="15" idx="5"/>
            <a:endCxn id="19" idx="2"/>
          </p:cNvCxnSpPr>
          <p:nvPr/>
        </p:nvCxnSpPr>
        <p:spPr>
          <a:xfrm>
            <a:off x="6728232" y="5212658"/>
            <a:ext cx="1430845" cy="9138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2ED64FED-7FEB-D8B8-F23A-703F8751475D}"/>
              </a:ext>
            </a:extLst>
          </p:cNvPr>
          <p:cNvSpPr txBox="1"/>
          <p:nvPr/>
        </p:nvSpPr>
        <p:spPr>
          <a:xfrm rot="1994248">
            <a:off x="6946672" y="5245032"/>
            <a:ext cx="1069994" cy="369332"/>
          </a:xfrm>
          <a:prstGeom prst="rect">
            <a:avLst/>
          </a:prstGeom>
          <a:noFill/>
        </p:spPr>
        <p:txBody>
          <a:bodyPr wrap="square" rtlCol="0">
            <a:spAutoFit/>
          </a:bodyPr>
          <a:lstStyle/>
          <a:p>
            <a:r>
              <a:rPr lang="en-US" dirty="0"/>
              <a:t>contains</a:t>
            </a:r>
          </a:p>
        </p:txBody>
      </p:sp>
    </p:spTree>
    <p:extLst>
      <p:ext uri="{BB962C8B-B14F-4D97-AF65-F5344CB8AC3E}">
        <p14:creationId xmlns:p14="http://schemas.microsoft.com/office/powerpoint/2010/main" val="25536287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B42C368D-2FA5-F04A-4515-A2A9E43AA4BD}"/>
              </a:ext>
            </a:extLst>
          </p:cNvPr>
          <p:cNvSpPr>
            <a:spLocks noGrp="1"/>
          </p:cNvSpPr>
          <p:nvPr>
            <p:ph type="title"/>
          </p:nvPr>
        </p:nvSpPr>
        <p:spPr/>
        <p:txBody>
          <a:bodyPr/>
          <a:lstStyle/>
          <a:p>
            <a:r>
              <a:rPr lang="en-US" dirty="0"/>
              <a:t>Graph Database Modeling</a:t>
            </a:r>
          </a:p>
        </p:txBody>
      </p:sp>
      <p:sp>
        <p:nvSpPr>
          <p:cNvPr id="8" name="Text Placeholder 7">
            <a:extLst>
              <a:ext uri="{FF2B5EF4-FFF2-40B4-BE49-F238E27FC236}">
                <a16:creationId xmlns:a16="http://schemas.microsoft.com/office/drawing/2014/main" id="{EAE6108A-4327-17BB-8746-A7991AC1554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5867748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A4FB8BA1-E150-2300-B63C-6C6B638422A6}"/>
              </a:ext>
            </a:extLst>
          </p:cNvPr>
          <p:cNvGrpSpPr/>
          <p:nvPr/>
        </p:nvGrpSpPr>
        <p:grpSpPr>
          <a:xfrm>
            <a:off x="1821116" y="102757"/>
            <a:ext cx="8136409" cy="6303130"/>
            <a:chOff x="1821116" y="102757"/>
            <a:chExt cx="8136409" cy="6303130"/>
          </a:xfrm>
        </p:grpSpPr>
        <p:grpSp>
          <p:nvGrpSpPr>
            <p:cNvPr id="5" name="Group 4">
              <a:extLst>
                <a:ext uri="{FF2B5EF4-FFF2-40B4-BE49-F238E27FC236}">
                  <a16:creationId xmlns:a16="http://schemas.microsoft.com/office/drawing/2014/main" id="{00EB70C5-5C24-FA0B-1517-0108596AB44C}"/>
                </a:ext>
              </a:extLst>
            </p:cNvPr>
            <p:cNvGrpSpPr/>
            <p:nvPr/>
          </p:nvGrpSpPr>
          <p:grpSpPr>
            <a:xfrm>
              <a:off x="6807748" y="102757"/>
              <a:ext cx="2535732" cy="2177378"/>
              <a:chOff x="5125250" y="1555039"/>
              <a:chExt cx="2535732" cy="2177378"/>
            </a:xfrm>
          </p:grpSpPr>
          <p:sp>
            <p:nvSpPr>
              <p:cNvPr id="24" name="Oval 23">
                <a:extLst>
                  <a:ext uri="{FF2B5EF4-FFF2-40B4-BE49-F238E27FC236}">
                    <a16:creationId xmlns:a16="http://schemas.microsoft.com/office/drawing/2014/main" id="{27F90AEA-0A4B-B148-C175-989B0BD9A06D}"/>
                  </a:ext>
                </a:extLst>
              </p:cNvPr>
              <p:cNvSpPr/>
              <p:nvPr/>
            </p:nvSpPr>
            <p:spPr>
              <a:xfrm>
                <a:off x="5125250" y="1555039"/>
                <a:ext cx="2535732" cy="21773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2">
                <a:extLst>
                  <a:ext uri="{FF2B5EF4-FFF2-40B4-BE49-F238E27FC236}">
                    <a16:creationId xmlns:a16="http://schemas.microsoft.com/office/drawing/2014/main" id="{37059253-A4C4-AF12-8D4E-3BE70A166C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27976" y="1904395"/>
                <a:ext cx="2130280" cy="1478665"/>
              </a:xfrm>
              <a:prstGeom prst="rect">
                <a:avLst/>
              </a:prstGeom>
              <a:noFill/>
              <a:extLst>
                <a:ext uri="{909E8E84-426E-40DD-AFC4-6F175D3DCCD1}">
                  <a14:hiddenFill xmlns:a14="http://schemas.microsoft.com/office/drawing/2010/main">
                    <a:solidFill>
                      <a:srgbClr val="FFFFFF"/>
                    </a:solidFill>
                  </a14:hiddenFill>
                </a:ext>
              </a:extLst>
            </p:spPr>
          </p:pic>
        </p:grpSp>
        <p:sp>
          <p:nvSpPr>
            <p:cNvPr id="6" name="Oval 5">
              <a:extLst>
                <a:ext uri="{FF2B5EF4-FFF2-40B4-BE49-F238E27FC236}">
                  <a16:creationId xmlns:a16="http://schemas.microsoft.com/office/drawing/2014/main" id="{A2A0B3C9-CBE8-9BD7-2AC9-72FCAF0B9311}"/>
                </a:ext>
              </a:extLst>
            </p:cNvPr>
            <p:cNvSpPr/>
            <p:nvPr/>
          </p:nvSpPr>
          <p:spPr>
            <a:xfrm>
              <a:off x="4853439" y="1253063"/>
              <a:ext cx="1644383" cy="1483018"/>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Topic</a:t>
              </a:r>
            </a:p>
          </p:txBody>
        </p:sp>
        <p:sp>
          <p:nvSpPr>
            <p:cNvPr id="7" name="Oval 6">
              <a:extLst>
                <a:ext uri="{FF2B5EF4-FFF2-40B4-BE49-F238E27FC236}">
                  <a16:creationId xmlns:a16="http://schemas.microsoft.com/office/drawing/2014/main" id="{2D1EDC7A-919F-40C8-635B-CF98CC3E1D57}"/>
                </a:ext>
              </a:extLst>
            </p:cNvPr>
            <p:cNvSpPr/>
            <p:nvPr/>
          </p:nvSpPr>
          <p:spPr>
            <a:xfrm>
              <a:off x="4240640" y="3272643"/>
              <a:ext cx="1293936" cy="1338840"/>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SQL</a:t>
              </a:r>
            </a:p>
          </p:txBody>
        </p:sp>
        <p:sp>
          <p:nvSpPr>
            <p:cNvPr id="8" name="Oval 7">
              <a:extLst>
                <a:ext uri="{FF2B5EF4-FFF2-40B4-BE49-F238E27FC236}">
                  <a16:creationId xmlns:a16="http://schemas.microsoft.com/office/drawing/2014/main" id="{D50DEA60-70C0-F572-D56C-680AE4FBB698}"/>
                </a:ext>
              </a:extLst>
            </p:cNvPr>
            <p:cNvSpPr/>
            <p:nvPr/>
          </p:nvSpPr>
          <p:spPr>
            <a:xfrm>
              <a:off x="6294349" y="3800651"/>
              <a:ext cx="1293936" cy="1338840"/>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Azure</a:t>
              </a:r>
            </a:p>
          </p:txBody>
        </p:sp>
        <p:sp>
          <p:nvSpPr>
            <p:cNvPr id="9" name="Oval 8">
              <a:extLst>
                <a:ext uri="{FF2B5EF4-FFF2-40B4-BE49-F238E27FC236}">
                  <a16:creationId xmlns:a16="http://schemas.microsoft.com/office/drawing/2014/main" id="{26DAD93E-8E2C-B467-B509-A0EB88B21A0E}"/>
                </a:ext>
              </a:extLst>
            </p:cNvPr>
            <p:cNvSpPr/>
            <p:nvPr/>
          </p:nvSpPr>
          <p:spPr>
            <a:xfrm>
              <a:off x="7930416" y="2603223"/>
              <a:ext cx="1293936" cy="1338840"/>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Power BI</a:t>
              </a:r>
            </a:p>
          </p:txBody>
        </p:sp>
        <p:cxnSp>
          <p:nvCxnSpPr>
            <p:cNvPr id="10" name="Straight Arrow Connector 9">
              <a:extLst>
                <a:ext uri="{FF2B5EF4-FFF2-40B4-BE49-F238E27FC236}">
                  <a16:creationId xmlns:a16="http://schemas.microsoft.com/office/drawing/2014/main" id="{7B71116E-C9B6-0CE0-26E6-E19A197F15DA}"/>
                </a:ext>
              </a:extLst>
            </p:cNvPr>
            <p:cNvCxnSpPr>
              <a:stCxn id="24" idx="2"/>
            </p:cNvCxnSpPr>
            <p:nvPr/>
          </p:nvCxnSpPr>
          <p:spPr>
            <a:xfrm flipH="1">
              <a:off x="6294349" y="1191446"/>
              <a:ext cx="513399" cy="2685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F2D452FF-49D2-8996-1CEF-11633FFC2495}"/>
                </a:ext>
              </a:extLst>
            </p:cNvPr>
            <p:cNvSpPr txBox="1"/>
            <p:nvPr/>
          </p:nvSpPr>
          <p:spPr>
            <a:xfrm rot="19897232">
              <a:off x="5973243" y="849843"/>
              <a:ext cx="845103" cy="369332"/>
            </a:xfrm>
            <a:prstGeom prst="rect">
              <a:avLst/>
            </a:prstGeom>
            <a:noFill/>
          </p:spPr>
          <p:txBody>
            <a:bodyPr wrap="none" rtlCol="0">
              <a:spAutoFit/>
            </a:bodyPr>
            <a:lstStyle/>
            <a:p>
              <a:r>
                <a:rPr lang="en-US" dirty="0"/>
                <a:t>covers</a:t>
              </a:r>
            </a:p>
          </p:txBody>
        </p:sp>
        <p:cxnSp>
          <p:nvCxnSpPr>
            <p:cNvPr id="12" name="Straight Arrow Connector 11">
              <a:extLst>
                <a:ext uri="{FF2B5EF4-FFF2-40B4-BE49-F238E27FC236}">
                  <a16:creationId xmlns:a16="http://schemas.microsoft.com/office/drawing/2014/main" id="{DD9B0E04-5E3C-BD53-CE37-D384F5143B30}"/>
                </a:ext>
              </a:extLst>
            </p:cNvPr>
            <p:cNvCxnSpPr>
              <a:cxnSpLocks/>
              <a:stCxn id="7" idx="0"/>
              <a:endCxn id="6" idx="3"/>
            </p:cNvCxnSpPr>
            <p:nvPr/>
          </p:nvCxnSpPr>
          <p:spPr>
            <a:xfrm flipV="1">
              <a:off x="4887608" y="2518898"/>
              <a:ext cx="206645" cy="7537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7A8E7D37-721B-E05E-6B1D-9484C3AF885D}"/>
                </a:ext>
              </a:extLst>
            </p:cNvPr>
            <p:cNvCxnSpPr>
              <a:cxnSpLocks/>
              <a:stCxn id="8" idx="1"/>
              <a:endCxn id="6" idx="4"/>
            </p:cNvCxnSpPr>
            <p:nvPr/>
          </p:nvCxnSpPr>
          <p:spPr>
            <a:xfrm flipH="1" flipV="1">
              <a:off x="5675631" y="2736081"/>
              <a:ext cx="808211" cy="12606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5F09CAD9-3698-A83C-ABF9-796078B40C45}"/>
                </a:ext>
              </a:extLst>
            </p:cNvPr>
            <p:cNvCxnSpPr>
              <a:stCxn id="9" idx="2"/>
              <a:endCxn id="6" idx="5"/>
            </p:cNvCxnSpPr>
            <p:nvPr/>
          </p:nvCxnSpPr>
          <p:spPr>
            <a:xfrm flipH="1" flipV="1">
              <a:off x="6257008" y="2518898"/>
              <a:ext cx="1673408" cy="7537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D1E6C8DB-585C-684B-57E5-8B33F9931976}"/>
                </a:ext>
              </a:extLst>
            </p:cNvPr>
            <p:cNvSpPr/>
            <p:nvPr/>
          </p:nvSpPr>
          <p:spPr>
            <a:xfrm>
              <a:off x="1821116" y="4802521"/>
              <a:ext cx="1406178" cy="142923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You!</a:t>
              </a:r>
            </a:p>
          </p:txBody>
        </p:sp>
        <p:cxnSp>
          <p:nvCxnSpPr>
            <p:cNvPr id="16" name="Straight Arrow Connector 15">
              <a:extLst>
                <a:ext uri="{FF2B5EF4-FFF2-40B4-BE49-F238E27FC236}">
                  <a16:creationId xmlns:a16="http://schemas.microsoft.com/office/drawing/2014/main" id="{1134EBCA-C229-B553-E528-2EBFC9DF01E1}"/>
                </a:ext>
              </a:extLst>
            </p:cNvPr>
            <p:cNvCxnSpPr>
              <a:cxnSpLocks/>
            </p:cNvCxnSpPr>
            <p:nvPr/>
          </p:nvCxnSpPr>
          <p:spPr>
            <a:xfrm flipV="1">
              <a:off x="3228959" y="4954025"/>
              <a:ext cx="3256548" cy="5737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568E89BA-3C12-8C2C-DC77-3AC511F53A70}"/>
                </a:ext>
              </a:extLst>
            </p:cNvPr>
            <p:cNvSpPr txBox="1"/>
            <p:nvPr/>
          </p:nvSpPr>
          <p:spPr>
            <a:xfrm rot="21031415">
              <a:off x="3679269" y="4933986"/>
              <a:ext cx="1510350" cy="369332"/>
            </a:xfrm>
            <a:prstGeom prst="rect">
              <a:avLst/>
            </a:prstGeom>
            <a:noFill/>
          </p:spPr>
          <p:txBody>
            <a:bodyPr wrap="none" rtlCol="0">
              <a:spAutoFit/>
            </a:bodyPr>
            <a:lstStyle/>
            <a:p>
              <a:r>
                <a:rPr lang="en-US" dirty="0"/>
                <a:t>Interested in</a:t>
              </a:r>
            </a:p>
          </p:txBody>
        </p:sp>
        <p:sp>
          <p:nvSpPr>
            <p:cNvPr id="18" name="TextBox 17">
              <a:extLst>
                <a:ext uri="{FF2B5EF4-FFF2-40B4-BE49-F238E27FC236}">
                  <a16:creationId xmlns:a16="http://schemas.microsoft.com/office/drawing/2014/main" id="{60D6E852-E40A-F91B-3CA1-F2FBABB4C668}"/>
                </a:ext>
              </a:extLst>
            </p:cNvPr>
            <p:cNvSpPr txBox="1"/>
            <p:nvPr/>
          </p:nvSpPr>
          <p:spPr>
            <a:xfrm rot="17575755">
              <a:off x="4540879" y="2747577"/>
              <a:ext cx="534121" cy="369332"/>
            </a:xfrm>
            <a:prstGeom prst="rect">
              <a:avLst/>
            </a:prstGeom>
            <a:noFill/>
          </p:spPr>
          <p:txBody>
            <a:bodyPr wrap="none" rtlCol="0">
              <a:spAutoFit/>
            </a:bodyPr>
            <a:lstStyle/>
            <a:p>
              <a:r>
                <a:rPr lang="en-US" dirty="0"/>
                <a:t>is a</a:t>
              </a:r>
            </a:p>
          </p:txBody>
        </p:sp>
        <p:sp>
          <p:nvSpPr>
            <p:cNvPr id="19" name="TextBox 18">
              <a:extLst>
                <a:ext uri="{FF2B5EF4-FFF2-40B4-BE49-F238E27FC236}">
                  <a16:creationId xmlns:a16="http://schemas.microsoft.com/office/drawing/2014/main" id="{9A5125FD-29EB-F8B2-F166-752B5AEAE62D}"/>
                </a:ext>
              </a:extLst>
            </p:cNvPr>
            <p:cNvSpPr txBox="1"/>
            <p:nvPr/>
          </p:nvSpPr>
          <p:spPr>
            <a:xfrm rot="1363884">
              <a:off x="6964684" y="2530668"/>
              <a:ext cx="534121" cy="369332"/>
            </a:xfrm>
            <a:prstGeom prst="rect">
              <a:avLst/>
            </a:prstGeom>
            <a:noFill/>
          </p:spPr>
          <p:txBody>
            <a:bodyPr wrap="none" rtlCol="0">
              <a:spAutoFit/>
            </a:bodyPr>
            <a:lstStyle/>
            <a:p>
              <a:r>
                <a:rPr lang="en-US" dirty="0"/>
                <a:t>is a</a:t>
              </a:r>
            </a:p>
          </p:txBody>
        </p:sp>
        <p:sp>
          <p:nvSpPr>
            <p:cNvPr id="20" name="TextBox 19">
              <a:extLst>
                <a:ext uri="{FF2B5EF4-FFF2-40B4-BE49-F238E27FC236}">
                  <a16:creationId xmlns:a16="http://schemas.microsoft.com/office/drawing/2014/main" id="{BE493E3C-277F-D7C1-1389-21B1CBDF2550}"/>
                </a:ext>
              </a:extLst>
            </p:cNvPr>
            <p:cNvSpPr txBox="1"/>
            <p:nvPr/>
          </p:nvSpPr>
          <p:spPr>
            <a:xfrm rot="3408980">
              <a:off x="5956094" y="2920455"/>
              <a:ext cx="534121" cy="369332"/>
            </a:xfrm>
            <a:prstGeom prst="rect">
              <a:avLst/>
            </a:prstGeom>
            <a:noFill/>
          </p:spPr>
          <p:txBody>
            <a:bodyPr wrap="none" rtlCol="0">
              <a:spAutoFit/>
            </a:bodyPr>
            <a:lstStyle/>
            <a:p>
              <a:r>
                <a:rPr lang="en-US" dirty="0"/>
                <a:t>is a</a:t>
              </a:r>
            </a:p>
          </p:txBody>
        </p:sp>
        <p:sp>
          <p:nvSpPr>
            <p:cNvPr id="21" name="Oval 20">
              <a:extLst>
                <a:ext uri="{FF2B5EF4-FFF2-40B4-BE49-F238E27FC236}">
                  <a16:creationId xmlns:a16="http://schemas.microsoft.com/office/drawing/2014/main" id="{F68C513C-F8EF-BD6A-9C57-1D79E9201681}"/>
                </a:ext>
              </a:extLst>
            </p:cNvPr>
            <p:cNvSpPr/>
            <p:nvPr/>
          </p:nvSpPr>
          <p:spPr>
            <a:xfrm>
              <a:off x="8829637" y="5308681"/>
              <a:ext cx="1127888" cy="1097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This talk!</a:t>
              </a:r>
            </a:p>
          </p:txBody>
        </p:sp>
        <p:cxnSp>
          <p:nvCxnSpPr>
            <p:cNvPr id="22" name="Straight Arrow Connector 21">
              <a:extLst>
                <a:ext uri="{FF2B5EF4-FFF2-40B4-BE49-F238E27FC236}">
                  <a16:creationId xmlns:a16="http://schemas.microsoft.com/office/drawing/2014/main" id="{CF18D6D9-7D86-6DD0-1131-56BFF5BF7AF5}"/>
                </a:ext>
              </a:extLst>
            </p:cNvPr>
            <p:cNvCxnSpPr>
              <a:cxnSpLocks/>
              <a:stCxn id="8" idx="5"/>
              <a:endCxn id="21" idx="2"/>
            </p:cNvCxnSpPr>
            <p:nvPr/>
          </p:nvCxnSpPr>
          <p:spPr>
            <a:xfrm>
              <a:off x="7398792" y="4943422"/>
              <a:ext cx="1430845" cy="9138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4C32B342-9A3C-D961-0026-E605DB78B8ED}"/>
                </a:ext>
              </a:extLst>
            </p:cNvPr>
            <p:cNvSpPr txBox="1"/>
            <p:nvPr/>
          </p:nvSpPr>
          <p:spPr>
            <a:xfrm rot="1994248">
              <a:off x="7672006" y="4947969"/>
              <a:ext cx="1069994" cy="369332"/>
            </a:xfrm>
            <a:prstGeom prst="rect">
              <a:avLst/>
            </a:prstGeom>
            <a:noFill/>
          </p:spPr>
          <p:txBody>
            <a:bodyPr wrap="square" rtlCol="0">
              <a:spAutoFit/>
            </a:bodyPr>
            <a:lstStyle/>
            <a:p>
              <a:r>
                <a:rPr lang="en-US" dirty="0"/>
                <a:t>contains</a:t>
              </a:r>
            </a:p>
          </p:txBody>
        </p:sp>
      </p:grpSp>
      <p:sp>
        <p:nvSpPr>
          <p:cNvPr id="26" name="Content Placeholder 8">
            <a:extLst>
              <a:ext uri="{FF2B5EF4-FFF2-40B4-BE49-F238E27FC236}">
                <a16:creationId xmlns:a16="http://schemas.microsoft.com/office/drawing/2014/main" id="{CCD4D48D-735C-12A0-DFF5-72863E6E8C7D}"/>
              </a:ext>
            </a:extLst>
          </p:cNvPr>
          <p:cNvSpPr txBox="1">
            <a:spLocks/>
          </p:cNvSpPr>
          <p:nvPr/>
        </p:nvSpPr>
        <p:spPr>
          <a:xfrm>
            <a:off x="470922" y="1154999"/>
            <a:ext cx="3711152" cy="3155744"/>
          </a:xfrm>
          <a:prstGeom prst="rect">
            <a:avLst/>
          </a:prstGeom>
        </p:spPr>
        <p:txBody>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dirty="0"/>
              <a:t>Understand how the data is stored for the graph database</a:t>
            </a:r>
          </a:p>
          <a:p>
            <a:pPr lvl="1"/>
            <a:r>
              <a:rPr lang="en-US" dirty="0"/>
              <a:t>Azure Cosmos DB stores the out-edges with their respective vertices</a:t>
            </a:r>
          </a:p>
          <a:p>
            <a:r>
              <a:rPr lang="en-US" dirty="0"/>
              <a:t>Identify relevant properties</a:t>
            </a:r>
          </a:p>
          <a:p>
            <a:r>
              <a:rPr lang="en-US" dirty="0"/>
              <a:t>Determine read and write usage overall</a:t>
            </a:r>
          </a:p>
          <a:p>
            <a:pPr lvl="1"/>
            <a:r>
              <a:rPr lang="en-US" dirty="0"/>
              <a:t>Useful for determining entity structure</a:t>
            </a:r>
          </a:p>
          <a:p>
            <a:endParaRPr lang="en-US" dirty="0"/>
          </a:p>
        </p:txBody>
      </p:sp>
    </p:spTree>
    <p:extLst>
      <p:ext uri="{BB962C8B-B14F-4D97-AF65-F5344CB8AC3E}">
        <p14:creationId xmlns:p14="http://schemas.microsoft.com/office/powerpoint/2010/main" val="29855536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4D2A15-9268-D696-CC7B-05E62CE472FB}"/>
              </a:ext>
            </a:extLst>
          </p:cNvPr>
          <p:cNvSpPr>
            <a:spLocks noGrp="1"/>
          </p:cNvSpPr>
          <p:nvPr>
            <p:ph type="title"/>
          </p:nvPr>
        </p:nvSpPr>
        <p:spPr/>
        <p:txBody>
          <a:bodyPr/>
          <a:lstStyle/>
          <a:p>
            <a:r>
              <a:rPr lang="en-US" dirty="0"/>
              <a:t>Partition Keys in Azure Cosmos DB Gremlin API</a:t>
            </a:r>
          </a:p>
        </p:txBody>
      </p:sp>
      <p:sp>
        <p:nvSpPr>
          <p:cNvPr id="3" name="Content Placeholder 2">
            <a:extLst>
              <a:ext uri="{FF2B5EF4-FFF2-40B4-BE49-F238E27FC236}">
                <a16:creationId xmlns:a16="http://schemas.microsoft.com/office/drawing/2014/main" id="{90165D9F-6229-23A9-105C-9EAEEC053E71}"/>
              </a:ext>
            </a:extLst>
          </p:cNvPr>
          <p:cNvSpPr>
            <a:spLocks noGrp="1"/>
          </p:cNvSpPr>
          <p:nvPr>
            <p:ph idx="1"/>
          </p:nvPr>
        </p:nvSpPr>
        <p:spPr>
          <a:xfrm>
            <a:off x="677334" y="2160589"/>
            <a:ext cx="3848946" cy="3880773"/>
          </a:xfrm>
        </p:spPr>
        <p:txBody>
          <a:bodyPr>
            <a:normAutofit fontScale="92500"/>
          </a:bodyPr>
          <a:lstStyle/>
          <a:p>
            <a:r>
              <a:rPr lang="en-US" dirty="0"/>
              <a:t>Field used for balancing data in horizontal scaling</a:t>
            </a:r>
          </a:p>
          <a:p>
            <a:pPr lvl="1"/>
            <a:r>
              <a:rPr lang="en-US" dirty="0"/>
              <a:t>Applies to vertices</a:t>
            </a:r>
          </a:p>
          <a:p>
            <a:r>
              <a:rPr lang="en-US" dirty="0"/>
              <a:t>Use a field that evenly distributes data across partitions</a:t>
            </a:r>
          </a:p>
          <a:p>
            <a:r>
              <a:rPr lang="en-US" dirty="0"/>
              <a:t>Read-heavy – think of your WHERE clauses</a:t>
            </a:r>
          </a:p>
          <a:p>
            <a:r>
              <a:rPr lang="en-US" dirty="0"/>
              <a:t>Write-heavy – think of fields with high cardinality</a:t>
            </a:r>
          </a:p>
          <a:p>
            <a:r>
              <a:rPr lang="en-US" dirty="0"/>
              <a:t>More guidance: </a:t>
            </a:r>
            <a:r>
              <a:rPr lang="en-US" dirty="0">
                <a:hlinkClick r:id="rId3"/>
              </a:rPr>
              <a:t>Data partitioning in Azure Cosmos DB Gremlin API | Microsoft Docs</a:t>
            </a:r>
            <a:endParaRPr lang="en-US" dirty="0"/>
          </a:p>
        </p:txBody>
      </p:sp>
      <p:pic>
        <p:nvPicPr>
          <p:cNvPr id="5" name="Picture 4">
            <a:extLst>
              <a:ext uri="{FF2B5EF4-FFF2-40B4-BE49-F238E27FC236}">
                <a16:creationId xmlns:a16="http://schemas.microsoft.com/office/drawing/2014/main" id="{1DFC7324-0535-32CD-0A46-79D29FB55960}"/>
              </a:ext>
            </a:extLst>
          </p:cNvPr>
          <p:cNvPicPr>
            <a:picLocks noChangeAspect="1"/>
          </p:cNvPicPr>
          <p:nvPr/>
        </p:nvPicPr>
        <p:blipFill>
          <a:blip r:embed="rId4"/>
          <a:stretch>
            <a:fillRect/>
          </a:stretch>
        </p:blipFill>
        <p:spPr>
          <a:xfrm>
            <a:off x="4662998" y="3330805"/>
            <a:ext cx="6325483" cy="1247949"/>
          </a:xfrm>
          <a:prstGeom prst="rect">
            <a:avLst/>
          </a:prstGeom>
        </p:spPr>
      </p:pic>
    </p:spTree>
    <p:extLst>
      <p:ext uri="{BB962C8B-B14F-4D97-AF65-F5344CB8AC3E}">
        <p14:creationId xmlns:p14="http://schemas.microsoft.com/office/powerpoint/2010/main" val="33269966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7B59B69-4C18-4A3F-F00C-179E406C8B77}"/>
              </a:ext>
            </a:extLst>
          </p:cNvPr>
          <p:cNvSpPr>
            <a:spLocks noGrp="1"/>
          </p:cNvSpPr>
          <p:nvPr>
            <p:ph type="title"/>
          </p:nvPr>
        </p:nvSpPr>
        <p:spPr>
          <a:xfrm>
            <a:off x="677335" y="2700867"/>
            <a:ext cx="8596668" cy="1826581"/>
          </a:xfrm>
        </p:spPr>
        <p:txBody>
          <a:bodyPr/>
          <a:lstStyle/>
          <a:p>
            <a:pPr algn="ctr"/>
            <a:r>
              <a:rPr lang="en-US" dirty="0"/>
              <a:t>Azure Cosmos DB Gremlin API</a:t>
            </a:r>
          </a:p>
        </p:txBody>
      </p:sp>
      <p:sp>
        <p:nvSpPr>
          <p:cNvPr id="3" name="Text Placeholder 2">
            <a:extLst>
              <a:ext uri="{FF2B5EF4-FFF2-40B4-BE49-F238E27FC236}">
                <a16:creationId xmlns:a16="http://schemas.microsoft.com/office/drawing/2014/main" id="{B254B610-BCFC-964C-9144-F00EE3B5CEF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3525412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7E7A3-FAE5-496B-B7BA-582724779373}"/>
              </a:ext>
            </a:extLst>
          </p:cNvPr>
          <p:cNvSpPr>
            <a:spLocks noGrp="1"/>
          </p:cNvSpPr>
          <p:nvPr>
            <p:ph type="title"/>
          </p:nvPr>
        </p:nvSpPr>
        <p:spPr/>
        <p:txBody>
          <a:bodyPr/>
          <a:lstStyle/>
          <a:p>
            <a:r>
              <a:rPr lang="en-US" dirty="0"/>
              <a:t>Azure Cosmos DB Gremlin API</a:t>
            </a:r>
          </a:p>
        </p:txBody>
      </p:sp>
      <p:sp>
        <p:nvSpPr>
          <p:cNvPr id="3" name="Content Placeholder 2">
            <a:extLst>
              <a:ext uri="{FF2B5EF4-FFF2-40B4-BE49-F238E27FC236}">
                <a16:creationId xmlns:a16="http://schemas.microsoft.com/office/drawing/2014/main" id="{5728754B-8CBB-48B8-9965-60B636D3413B}"/>
              </a:ext>
            </a:extLst>
          </p:cNvPr>
          <p:cNvSpPr>
            <a:spLocks noGrp="1"/>
          </p:cNvSpPr>
          <p:nvPr>
            <p:ph idx="1"/>
          </p:nvPr>
        </p:nvSpPr>
        <p:spPr>
          <a:xfrm>
            <a:off x="838200" y="1825625"/>
            <a:ext cx="6895011" cy="4351338"/>
          </a:xfrm>
        </p:spPr>
        <p:txBody>
          <a:bodyPr/>
          <a:lstStyle/>
          <a:p>
            <a:r>
              <a:rPr lang="en-US" dirty="0"/>
              <a:t>Azure Cosmos DB is a multi-model </a:t>
            </a:r>
            <a:br>
              <a:rPr lang="en-US" dirty="0"/>
            </a:br>
            <a:r>
              <a:rPr lang="en-US" dirty="0"/>
              <a:t>database</a:t>
            </a:r>
          </a:p>
          <a:p>
            <a:r>
              <a:rPr lang="en-US" dirty="0"/>
              <a:t>Gremlin API - Graph database implementation in Azure Cosmos DB</a:t>
            </a:r>
          </a:p>
          <a:p>
            <a:r>
              <a:rPr lang="en-US" dirty="0"/>
              <a:t>Query in browser with Azure Data Explorer</a:t>
            </a:r>
          </a:p>
          <a:p>
            <a:r>
              <a:rPr lang="en-US" dirty="0"/>
              <a:t>Add to a graph with Azure Data Explorer</a:t>
            </a:r>
          </a:p>
          <a:p>
            <a:r>
              <a:rPr lang="en-US" dirty="0"/>
              <a:t>Build graphs with API libraries</a:t>
            </a:r>
          </a:p>
        </p:txBody>
      </p:sp>
      <p:pic>
        <p:nvPicPr>
          <p:cNvPr id="2050" name="Picture 2" descr="See the source image">
            <a:extLst>
              <a:ext uri="{FF2B5EF4-FFF2-40B4-BE49-F238E27FC236}">
                <a16:creationId xmlns:a16="http://schemas.microsoft.com/office/drawing/2014/main" id="{2526384B-49A9-4C08-B7B3-4BE22E65B2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02996" y="1274751"/>
            <a:ext cx="4126804" cy="2166572"/>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329FDABC-487F-4D56-8E99-62B66BB585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20125" y="3761482"/>
            <a:ext cx="2352675" cy="2771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23897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EB2771-B57C-30BD-CBBA-5CB3CA33A853}"/>
              </a:ext>
            </a:extLst>
          </p:cNvPr>
          <p:cNvSpPr>
            <a:spLocks noGrp="1"/>
          </p:cNvSpPr>
          <p:nvPr>
            <p:ph type="title"/>
          </p:nvPr>
        </p:nvSpPr>
        <p:spPr/>
        <p:txBody>
          <a:bodyPr/>
          <a:lstStyle/>
          <a:p>
            <a:r>
              <a:rPr lang="en-US" dirty="0"/>
              <a:t>Querying in Azure Data Explorer</a:t>
            </a:r>
          </a:p>
        </p:txBody>
      </p:sp>
      <p:pic>
        <p:nvPicPr>
          <p:cNvPr id="5" name="Picture 4">
            <a:extLst>
              <a:ext uri="{FF2B5EF4-FFF2-40B4-BE49-F238E27FC236}">
                <a16:creationId xmlns:a16="http://schemas.microsoft.com/office/drawing/2014/main" id="{41F0DB11-5A4B-7FBC-E73C-A25B25FBBB09}"/>
              </a:ext>
            </a:extLst>
          </p:cNvPr>
          <p:cNvPicPr>
            <a:picLocks noChangeAspect="1"/>
          </p:cNvPicPr>
          <p:nvPr/>
        </p:nvPicPr>
        <p:blipFill>
          <a:blip r:embed="rId2"/>
          <a:stretch>
            <a:fillRect/>
          </a:stretch>
        </p:blipFill>
        <p:spPr>
          <a:xfrm>
            <a:off x="8358364" y="1215275"/>
            <a:ext cx="3282774" cy="5328433"/>
          </a:xfrm>
          <a:prstGeom prst="rect">
            <a:avLst/>
          </a:prstGeom>
        </p:spPr>
      </p:pic>
      <p:sp>
        <p:nvSpPr>
          <p:cNvPr id="8" name="Content Placeholder 2">
            <a:extLst>
              <a:ext uri="{FF2B5EF4-FFF2-40B4-BE49-F238E27FC236}">
                <a16:creationId xmlns:a16="http://schemas.microsoft.com/office/drawing/2014/main" id="{45C2B686-EC72-4CD5-A5C3-BAFCEEBB1569}"/>
              </a:ext>
            </a:extLst>
          </p:cNvPr>
          <p:cNvSpPr>
            <a:spLocks noGrp="1"/>
          </p:cNvSpPr>
          <p:nvPr>
            <p:ph idx="1"/>
          </p:nvPr>
        </p:nvSpPr>
        <p:spPr>
          <a:xfrm>
            <a:off x="838200" y="1825625"/>
            <a:ext cx="6895011" cy="4351338"/>
          </a:xfrm>
        </p:spPr>
        <p:txBody>
          <a:bodyPr/>
          <a:lstStyle/>
          <a:p>
            <a:r>
              <a:rPr lang="en-US" dirty="0"/>
              <a:t>In the Azure Portal, select your Cosmos DB resource.</a:t>
            </a:r>
          </a:p>
          <a:p>
            <a:r>
              <a:rPr lang="en-US" dirty="0"/>
              <a:t>Select </a:t>
            </a:r>
            <a:r>
              <a:rPr lang="en-US" b="1" dirty="0"/>
              <a:t>Data Explorer</a:t>
            </a:r>
            <a:r>
              <a:rPr lang="en-US" dirty="0"/>
              <a:t> from the left side.</a:t>
            </a:r>
          </a:p>
          <a:p>
            <a:r>
              <a:rPr lang="en-US" dirty="0"/>
              <a:t>Select </a:t>
            </a:r>
            <a:r>
              <a:rPr lang="en-US" b="1" dirty="0"/>
              <a:t>the palette icon </a:t>
            </a:r>
            <a:r>
              <a:rPr lang="en-US" dirty="0"/>
              <a:t>to change the style.</a:t>
            </a:r>
          </a:p>
          <a:p>
            <a:r>
              <a:rPr lang="en-US" dirty="0"/>
              <a:t>Select </a:t>
            </a:r>
            <a:r>
              <a:rPr lang="en-US" b="1" dirty="0"/>
              <a:t>name</a:t>
            </a:r>
            <a:r>
              <a:rPr lang="en-US" dirty="0"/>
              <a:t> for the vertex</a:t>
            </a:r>
          </a:p>
          <a:p>
            <a:r>
              <a:rPr lang="en-US" dirty="0"/>
              <a:t>Select </a:t>
            </a:r>
            <a:r>
              <a:rPr lang="en-US" b="1" dirty="0"/>
              <a:t>label</a:t>
            </a:r>
            <a:r>
              <a:rPr lang="en-US" dirty="0"/>
              <a:t> for the node color.</a:t>
            </a:r>
          </a:p>
          <a:p>
            <a:r>
              <a:rPr lang="en-US" dirty="0"/>
              <a:t>Select </a:t>
            </a:r>
            <a:r>
              <a:rPr lang="en-US" b="1" dirty="0"/>
              <a:t>Ok</a:t>
            </a:r>
            <a:r>
              <a:rPr lang="en-US" dirty="0"/>
              <a:t>.</a:t>
            </a:r>
          </a:p>
        </p:txBody>
      </p:sp>
    </p:spTree>
    <p:extLst>
      <p:ext uri="{BB962C8B-B14F-4D97-AF65-F5344CB8AC3E}">
        <p14:creationId xmlns:p14="http://schemas.microsoft.com/office/powerpoint/2010/main" val="514674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69EDCB9-8344-0C1B-0A0E-710EBBC8F743}"/>
              </a:ext>
            </a:extLst>
          </p:cNvPr>
          <p:cNvSpPr>
            <a:spLocks noGrp="1"/>
          </p:cNvSpPr>
          <p:nvPr>
            <p:ph type="title"/>
          </p:nvPr>
        </p:nvSpPr>
        <p:spPr/>
        <p:txBody>
          <a:bodyPr/>
          <a:lstStyle/>
          <a:p>
            <a:r>
              <a:rPr lang="en-US" dirty="0"/>
              <a:t>Demo: Azure Data Explorer</a:t>
            </a:r>
          </a:p>
        </p:txBody>
      </p:sp>
      <p:sp>
        <p:nvSpPr>
          <p:cNvPr id="2" name="Text Placeholder 1">
            <a:extLst>
              <a:ext uri="{FF2B5EF4-FFF2-40B4-BE49-F238E27FC236}">
                <a16:creationId xmlns:a16="http://schemas.microsoft.com/office/drawing/2014/main" id="{ACC69151-1EF9-449B-40B4-851C8124A1B5}"/>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7294003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E4C34A7-684A-4CC0-BCEF-BCB8FD65D8D5">
            <a:hlinkClick r:id="" action="ppaction://media"/>
            <a:extLst>
              <a:ext uri="{FF2B5EF4-FFF2-40B4-BE49-F238E27FC236}">
                <a16:creationId xmlns:a16="http://schemas.microsoft.com/office/drawing/2014/main" id="{2829A8B3-F3C5-A653-3A88-AC71F3AF7797}"/>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44529" y="322364"/>
            <a:ext cx="11857932" cy="5766846"/>
          </a:xfrm>
          <a:prstGeom prst="rect">
            <a:avLst/>
          </a:prstGeom>
        </p:spPr>
      </p:pic>
    </p:spTree>
    <p:extLst>
      <p:ext uri="{BB962C8B-B14F-4D97-AF65-F5344CB8AC3E}">
        <p14:creationId xmlns:p14="http://schemas.microsoft.com/office/powerpoint/2010/main" val="839559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417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289A7C99-5B54-4B1F-AB84-BFA8C7D3A8D3">
            <a:hlinkClick r:id="" action="ppaction://media"/>
            <a:extLst>
              <a:ext uri="{FF2B5EF4-FFF2-40B4-BE49-F238E27FC236}">
                <a16:creationId xmlns:a16="http://schemas.microsoft.com/office/drawing/2014/main" id="{389C80B3-3FF0-56F0-545E-1CAE070EFE1E}"/>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98425" y="98425"/>
            <a:ext cx="12192000" cy="5929313"/>
          </a:xfrm>
          <a:prstGeom prst="rect">
            <a:avLst/>
          </a:prstGeom>
        </p:spPr>
      </p:pic>
    </p:spTree>
    <p:extLst>
      <p:ext uri="{BB962C8B-B14F-4D97-AF65-F5344CB8AC3E}">
        <p14:creationId xmlns:p14="http://schemas.microsoft.com/office/powerpoint/2010/main" val="936951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915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6426E-F6F6-4A7C-9181-8C3090996261}"/>
              </a:ext>
            </a:extLst>
          </p:cNvPr>
          <p:cNvSpPr>
            <a:spLocks noGrp="1"/>
          </p:cNvSpPr>
          <p:nvPr>
            <p:ph type="title"/>
          </p:nvPr>
        </p:nvSpPr>
        <p:spPr>
          <a:xfrm>
            <a:off x="550864" y="513980"/>
            <a:ext cx="3565524" cy="1041059"/>
          </a:xfrm>
        </p:spPr>
        <p:txBody>
          <a:bodyPr/>
          <a:lstStyle/>
          <a:p>
            <a:r>
              <a:rPr lang="en-US" dirty="0"/>
              <a:t>Agenda</a:t>
            </a:r>
          </a:p>
        </p:txBody>
      </p:sp>
      <p:sp>
        <p:nvSpPr>
          <p:cNvPr id="3" name="Content Placeholder 2">
            <a:extLst>
              <a:ext uri="{FF2B5EF4-FFF2-40B4-BE49-F238E27FC236}">
                <a16:creationId xmlns:a16="http://schemas.microsoft.com/office/drawing/2014/main" id="{D3B60D6F-4D0F-4D33-B2A7-159C8583FF00}"/>
              </a:ext>
            </a:extLst>
          </p:cNvPr>
          <p:cNvSpPr>
            <a:spLocks noGrp="1"/>
          </p:cNvSpPr>
          <p:nvPr>
            <p:ph idx="1"/>
          </p:nvPr>
        </p:nvSpPr>
        <p:spPr>
          <a:xfrm>
            <a:off x="550864" y="1994572"/>
            <a:ext cx="4223939" cy="3046154"/>
          </a:xfrm>
        </p:spPr>
        <p:txBody>
          <a:bodyPr/>
          <a:lstStyle/>
          <a:p>
            <a:pPr>
              <a:buFont typeface="Wingdings" panose="05000000000000000000" pitchFamily="2" charset="2"/>
              <a:buChar char="Ø"/>
            </a:pPr>
            <a:r>
              <a:rPr lang="en-US" dirty="0"/>
              <a:t>About Graph Databases</a:t>
            </a:r>
          </a:p>
          <a:p>
            <a:pPr>
              <a:buFont typeface="Wingdings" panose="05000000000000000000" pitchFamily="2" charset="2"/>
              <a:buChar char="Ø"/>
            </a:pPr>
            <a:r>
              <a:rPr lang="en-US" dirty="0"/>
              <a:t>Graph Database Components</a:t>
            </a:r>
          </a:p>
          <a:p>
            <a:pPr>
              <a:buFont typeface="Wingdings" panose="05000000000000000000" pitchFamily="2" charset="2"/>
              <a:buChar char="Ø"/>
            </a:pPr>
            <a:r>
              <a:rPr lang="en-US" dirty="0"/>
              <a:t>Graph Database Modeling</a:t>
            </a:r>
          </a:p>
          <a:p>
            <a:pPr>
              <a:buFont typeface="Wingdings" panose="05000000000000000000" pitchFamily="2" charset="2"/>
              <a:buChar char="Ø"/>
            </a:pPr>
            <a:r>
              <a:rPr lang="en-US" dirty="0"/>
              <a:t>Azure Cosmos DB Gremlin API</a:t>
            </a:r>
          </a:p>
          <a:p>
            <a:pPr>
              <a:buFont typeface="Wingdings" panose="05000000000000000000" pitchFamily="2" charset="2"/>
              <a:buChar char="Ø"/>
            </a:pPr>
            <a:r>
              <a:rPr lang="en-US" dirty="0"/>
              <a:t>Intro to Gremlin</a:t>
            </a:r>
          </a:p>
          <a:p>
            <a:pPr>
              <a:buFont typeface="Wingdings" panose="05000000000000000000" pitchFamily="2" charset="2"/>
              <a:buChar char="Ø"/>
            </a:pPr>
            <a:r>
              <a:rPr lang="en-US" dirty="0"/>
              <a:t>Loading the Data</a:t>
            </a:r>
          </a:p>
          <a:p>
            <a:pPr>
              <a:buFont typeface="Wingdings" panose="05000000000000000000" pitchFamily="2" charset="2"/>
              <a:buChar char="Ø"/>
            </a:pPr>
            <a:r>
              <a:rPr lang="en-US" dirty="0"/>
              <a:t>Graph Traversal</a:t>
            </a:r>
          </a:p>
        </p:txBody>
      </p:sp>
    </p:spTree>
    <p:extLst>
      <p:ext uri="{BB962C8B-B14F-4D97-AF65-F5344CB8AC3E}">
        <p14:creationId xmlns:p14="http://schemas.microsoft.com/office/powerpoint/2010/main" val="23132348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7857690-6E9F-DD62-702A-BE427EAADF80}"/>
              </a:ext>
            </a:extLst>
          </p:cNvPr>
          <p:cNvSpPr>
            <a:spLocks noGrp="1"/>
          </p:cNvSpPr>
          <p:nvPr>
            <p:ph type="title"/>
          </p:nvPr>
        </p:nvSpPr>
        <p:spPr/>
        <p:txBody>
          <a:bodyPr/>
          <a:lstStyle/>
          <a:p>
            <a:r>
              <a:rPr lang="en-US" dirty="0"/>
              <a:t>Gremlin</a:t>
            </a:r>
          </a:p>
        </p:txBody>
      </p:sp>
      <p:sp>
        <p:nvSpPr>
          <p:cNvPr id="2" name="Text Placeholder 1">
            <a:extLst>
              <a:ext uri="{FF2B5EF4-FFF2-40B4-BE49-F238E27FC236}">
                <a16:creationId xmlns:a16="http://schemas.microsoft.com/office/drawing/2014/main" id="{ADDFA7A0-3F2B-61C8-47C6-B27EC64D819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2209047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1DB54-8A51-46E2-90EA-CC1BF5E14C1B}"/>
              </a:ext>
            </a:extLst>
          </p:cNvPr>
          <p:cNvSpPr>
            <a:spLocks noGrp="1"/>
          </p:cNvSpPr>
          <p:nvPr>
            <p:ph type="title"/>
          </p:nvPr>
        </p:nvSpPr>
        <p:spPr/>
        <p:txBody>
          <a:bodyPr/>
          <a:lstStyle/>
          <a:p>
            <a:r>
              <a:rPr lang="en-US" dirty="0"/>
              <a:t>Gremlin</a:t>
            </a:r>
          </a:p>
        </p:txBody>
      </p:sp>
      <p:sp>
        <p:nvSpPr>
          <p:cNvPr id="3" name="Content Placeholder 2">
            <a:extLst>
              <a:ext uri="{FF2B5EF4-FFF2-40B4-BE49-F238E27FC236}">
                <a16:creationId xmlns:a16="http://schemas.microsoft.com/office/drawing/2014/main" id="{F362AEC1-888F-4023-A2B8-721D90D1F827}"/>
              </a:ext>
            </a:extLst>
          </p:cNvPr>
          <p:cNvSpPr>
            <a:spLocks noGrp="1"/>
          </p:cNvSpPr>
          <p:nvPr>
            <p:ph idx="1"/>
          </p:nvPr>
        </p:nvSpPr>
        <p:spPr>
          <a:xfrm>
            <a:off x="838200" y="1532709"/>
            <a:ext cx="3590365" cy="4644254"/>
          </a:xfrm>
        </p:spPr>
        <p:txBody>
          <a:bodyPr>
            <a:normAutofit/>
          </a:bodyPr>
          <a:lstStyle/>
          <a:p>
            <a:r>
              <a:rPr lang="en-US" dirty="0"/>
              <a:t>Comes from the Apache </a:t>
            </a:r>
            <a:r>
              <a:rPr lang="en-US" dirty="0" err="1"/>
              <a:t>Tinkerpop</a:t>
            </a:r>
            <a:r>
              <a:rPr lang="en-US" dirty="0"/>
              <a:t> project</a:t>
            </a:r>
          </a:p>
          <a:p>
            <a:r>
              <a:rPr lang="en-US" dirty="0"/>
              <a:t>Procedural</a:t>
            </a:r>
          </a:p>
          <a:p>
            <a:r>
              <a:rPr lang="en-US" dirty="0"/>
              <a:t>Pipeline execution</a:t>
            </a:r>
          </a:p>
          <a:p>
            <a:r>
              <a:rPr lang="en-US" dirty="0"/>
              <a:t>Various variants:</a:t>
            </a:r>
          </a:p>
          <a:p>
            <a:pPr lvl="1"/>
            <a:r>
              <a:rPr lang="en-US" dirty="0">
                <a:hlinkClick r:id="rId2"/>
              </a:rPr>
              <a:t>Gremlin-Java</a:t>
            </a:r>
            <a:endParaRPr lang="en-US" dirty="0"/>
          </a:p>
          <a:p>
            <a:pPr lvl="1"/>
            <a:r>
              <a:rPr lang="en-US" dirty="0">
                <a:hlinkClick r:id="rId3"/>
              </a:rPr>
              <a:t>Gremlin-Groovy</a:t>
            </a:r>
            <a:endParaRPr lang="en-US" dirty="0"/>
          </a:p>
          <a:p>
            <a:pPr lvl="1"/>
            <a:r>
              <a:rPr lang="en-US" dirty="0">
                <a:hlinkClick r:id="rId4"/>
              </a:rPr>
              <a:t>Gremlin-Python</a:t>
            </a:r>
            <a:endParaRPr lang="en-US" dirty="0"/>
          </a:p>
        </p:txBody>
      </p:sp>
      <p:pic>
        <p:nvPicPr>
          <p:cNvPr id="1026" name="Picture 2">
            <a:extLst>
              <a:ext uri="{FF2B5EF4-FFF2-40B4-BE49-F238E27FC236}">
                <a16:creationId xmlns:a16="http://schemas.microsoft.com/office/drawing/2014/main" id="{1635DC08-8C24-48FC-BD67-C0212CEE0F6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89431" y="420131"/>
            <a:ext cx="4562475" cy="25146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CCFB9B2-9EB2-4941-A7A0-3A12B3A45EBA}"/>
              </a:ext>
            </a:extLst>
          </p:cNvPr>
          <p:cNvSpPr txBox="1"/>
          <p:nvPr/>
        </p:nvSpPr>
        <p:spPr>
          <a:xfrm>
            <a:off x="4878350" y="2934731"/>
            <a:ext cx="3919214" cy="646331"/>
          </a:xfrm>
          <a:prstGeom prst="rect">
            <a:avLst/>
          </a:prstGeom>
          <a:noFill/>
        </p:spPr>
        <p:txBody>
          <a:bodyPr wrap="none" rtlCol="0">
            <a:spAutoFit/>
          </a:bodyPr>
          <a:lstStyle/>
          <a:p>
            <a:r>
              <a:rPr lang="en-US" dirty="0">
                <a:solidFill>
                  <a:schemeClr val="accent2"/>
                </a:solidFill>
              </a:rPr>
              <a:t>Gremlin art from: </a:t>
            </a:r>
            <a:r>
              <a:rPr lang="en-US" dirty="0">
                <a:solidFill>
                  <a:schemeClr val="accent2"/>
                </a:solidFill>
                <a:hlinkClick r:id="rId6">
                  <a:extLst>
                    <a:ext uri="{A12FA001-AC4F-418D-AE19-62706E023703}">
                      <ahyp:hlinkClr xmlns:ahyp="http://schemas.microsoft.com/office/drawing/2018/hyperlinkcolor" val="tx"/>
                    </a:ext>
                  </a:extLst>
                </a:hlinkClick>
              </a:rPr>
              <a:t>Apache </a:t>
            </a:r>
            <a:r>
              <a:rPr lang="en-US" dirty="0" err="1">
                <a:solidFill>
                  <a:schemeClr val="accent2"/>
                </a:solidFill>
                <a:hlinkClick r:id="rId6">
                  <a:extLst>
                    <a:ext uri="{A12FA001-AC4F-418D-AE19-62706E023703}">
                      <ahyp:hlinkClr xmlns:ahyp="http://schemas.microsoft.com/office/drawing/2018/hyperlinkcolor" val="tx"/>
                    </a:ext>
                  </a:extLst>
                </a:hlinkClick>
              </a:rPr>
              <a:t>TinkerPop</a:t>
            </a:r>
            <a:endParaRPr lang="en-US" dirty="0">
              <a:solidFill>
                <a:schemeClr val="accent2"/>
              </a:solidFill>
            </a:endParaRPr>
          </a:p>
          <a:p>
            <a:r>
              <a:rPr lang="en-US" dirty="0">
                <a:solidFill>
                  <a:schemeClr val="accent2"/>
                </a:solidFill>
              </a:rPr>
              <a:t>Artist: </a:t>
            </a:r>
            <a:r>
              <a:rPr lang="en-US" dirty="0" err="1">
                <a:solidFill>
                  <a:schemeClr val="accent2"/>
                </a:solidFill>
                <a:hlinkClick r:id="rId7">
                  <a:extLst>
                    <a:ext uri="{A12FA001-AC4F-418D-AE19-62706E023703}">
                      <ahyp:hlinkClr xmlns:ahyp="http://schemas.microsoft.com/office/drawing/2018/hyperlinkcolor" val="tx"/>
                    </a:ext>
                  </a:extLst>
                </a:hlinkClick>
              </a:rPr>
              <a:t>Ketrina</a:t>
            </a:r>
            <a:r>
              <a:rPr lang="en-US" dirty="0">
                <a:solidFill>
                  <a:schemeClr val="accent2"/>
                </a:solidFill>
                <a:hlinkClick r:id="rId7">
                  <a:extLst>
                    <a:ext uri="{A12FA001-AC4F-418D-AE19-62706E023703}">
                      <ahyp:hlinkClr xmlns:ahyp="http://schemas.microsoft.com/office/drawing/2018/hyperlinkcolor" val="tx"/>
                    </a:ext>
                  </a:extLst>
                </a:hlinkClick>
              </a:rPr>
              <a:t> </a:t>
            </a:r>
            <a:r>
              <a:rPr lang="en-US" dirty="0" err="1">
                <a:solidFill>
                  <a:schemeClr val="accent2"/>
                </a:solidFill>
                <a:hlinkClick r:id="rId7">
                  <a:extLst>
                    <a:ext uri="{A12FA001-AC4F-418D-AE19-62706E023703}">
                      <ahyp:hlinkClr xmlns:ahyp="http://schemas.microsoft.com/office/drawing/2018/hyperlinkcolor" val="tx"/>
                    </a:ext>
                  </a:extLst>
                </a:hlinkClick>
              </a:rPr>
              <a:t>Yim</a:t>
            </a:r>
            <a:r>
              <a:rPr lang="en-US" dirty="0">
                <a:solidFill>
                  <a:schemeClr val="accent2"/>
                </a:solidFill>
              </a:rPr>
              <a:t> </a:t>
            </a:r>
          </a:p>
        </p:txBody>
      </p:sp>
      <p:sp>
        <p:nvSpPr>
          <p:cNvPr id="5" name="TextBox 4">
            <a:extLst>
              <a:ext uri="{FF2B5EF4-FFF2-40B4-BE49-F238E27FC236}">
                <a16:creationId xmlns:a16="http://schemas.microsoft.com/office/drawing/2014/main" id="{86B2DD21-7F97-0565-AABD-74D1A96F3009}"/>
              </a:ext>
            </a:extLst>
          </p:cNvPr>
          <p:cNvSpPr txBox="1"/>
          <p:nvPr/>
        </p:nvSpPr>
        <p:spPr>
          <a:xfrm>
            <a:off x="3441333" y="3991237"/>
            <a:ext cx="3340847" cy="1775551"/>
          </a:xfrm>
          <a:prstGeom prst="rect">
            <a:avLst/>
          </a:prstGeom>
          <a:noFill/>
        </p:spPr>
        <p:txBody>
          <a:bodyPr wrap="square" rtlCol="0">
            <a:spAutoFit/>
          </a:bodyPr>
          <a:lstStyle/>
          <a:p>
            <a:pPr marL="742950" marR="0" lvl="1" indent="-285750" fontAlgn="auto">
              <a:lnSpc>
                <a:spcPct val="110000"/>
              </a:lnSpc>
              <a:spcBef>
                <a:spcPts val="1000"/>
              </a:spcBef>
              <a:buClr>
                <a:schemeClr val="accent1"/>
              </a:buClr>
              <a:buSzPct val="80000"/>
              <a:buFont typeface="Wingdings 3" charset="2"/>
              <a:buChar char=""/>
              <a:tabLst/>
              <a:defRPr/>
            </a:pPr>
            <a:r>
              <a:rPr lang="en-US" sz="1600" dirty="0">
                <a:solidFill>
                  <a:schemeClr val="accent1"/>
                </a:solidFill>
                <a:hlinkClick r:id="rId8">
                  <a:extLst>
                    <a:ext uri="{A12FA001-AC4F-418D-AE19-62706E023703}">
                      <ahyp:hlinkClr xmlns:ahyp="http://schemas.microsoft.com/office/drawing/2018/hyperlinkcolor" val="tx"/>
                    </a:ext>
                  </a:extLst>
                </a:hlinkClick>
              </a:rPr>
              <a:t>Gremlin-Scala</a:t>
            </a:r>
            <a:endParaRPr lang="en-US" sz="1600" dirty="0">
              <a:solidFill>
                <a:schemeClr val="accent1"/>
              </a:solidFill>
            </a:endParaRPr>
          </a:p>
          <a:p>
            <a:pPr marL="742950" marR="0" lvl="1" indent="-285750" fontAlgn="auto">
              <a:lnSpc>
                <a:spcPct val="110000"/>
              </a:lnSpc>
              <a:spcBef>
                <a:spcPts val="1000"/>
              </a:spcBef>
              <a:buClr>
                <a:schemeClr val="accent1"/>
              </a:buClr>
              <a:buSzPct val="80000"/>
              <a:buFont typeface="Wingdings 3" charset="2"/>
              <a:buChar char=""/>
              <a:tabLst/>
              <a:defRPr/>
            </a:pPr>
            <a:r>
              <a:rPr lang="en-US" sz="1600" dirty="0" err="1">
                <a:solidFill>
                  <a:schemeClr val="accent1"/>
                </a:solidFill>
                <a:hlinkClick r:id="rId9">
                  <a:extLst>
                    <a:ext uri="{A12FA001-AC4F-418D-AE19-62706E023703}">
                      <ahyp:hlinkClr xmlns:ahyp="http://schemas.microsoft.com/office/drawing/2018/hyperlinkcolor" val="tx"/>
                    </a:ext>
                  </a:extLst>
                </a:hlinkClick>
              </a:rPr>
              <a:t>Gremlin.Net</a:t>
            </a:r>
            <a:r>
              <a:rPr lang="en-US" sz="1600" dirty="0">
                <a:solidFill>
                  <a:schemeClr val="accent1"/>
                </a:solidFill>
              </a:rPr>
              <a:t> </a:t>
            </a:r>
            <a:r>
              <a:rPr lang="en-US" dirty="0">
                <a:solidFill>
                  <a:schemeClr val="tx1">
                    <a:lumMod val="75000"/>
                    <a:lumOff val="25000"/>
                  </a:schemeClr>
                </a:solidFill>
              </a:rPr>
              <a:t>(C#)</a:t>
            </a:r>
          </a:p>
          <a:p>
            <a:pPr marL="742950" marR="0" lvl="1" indent="-285750" fontAlgn="auto">
              <a:lnSpc>
                <a:spcPct val="110000"/>
              </a:lnSpc>
              <a:spcBef>
                <a:spcPts val="1000"/>
              </a:spcBef>
              <a:buClr>
                <a:schemeClr val="accent1"/>
              </a:buClr>
              <a:buSzPct val="80000"/>
              <a:buFont typeface="Wingdings 3" charset="2"/>
              <a:buChar char=""/>
              <a:tabLst/>
              <a:defRPr/>
            </a:pPr>
            <a:r>
              <a:rPr lang="en-US" dirty="0">
                <a:solidFill>
                  <a:schemeClr val="tx1">
                    <a:lumMod val="75000"/>
                    <a:lumOff val="25000"/>
                  </a:schemeClr>
                </a:solidFill>
              </a:rPr>
              <a:t>…. and more! Check out all the</a:t>
            </a:r>
            <a:br>
              <a:rPr kumimoji="0" lang="en-US" sz="1300" b="0" i="0" u="none" strike="noStrike" kern="1200" cap="none" spc="0" normalizeH="0" baseline="0" noProof="0" dirty="0">
                <a:ln>
                  <a:noFill/>
                </a:ln>
                <a:solidFill>
                  <a:prstClr val="black"/>
                </a:solidFill>
                <a:effectLst/>
                <a:uLnTx/>
                <a:uFillTx/>
                <a:latin typeface="Consolas" panose="020B0609020204030204"/>
                <a:ea typeface="+mn-ea"/>
                <a:cs typeface="+mn-cs"/>
              </a:rPr>
            </a:br>
            <a:r>
              <a:rPr kumimoji="0" lang="en-US" sz="1300" b="0" i="0" u="none" strike="noStrike" kern="1200" cap="none" spc="0" normalizeH="0" baseline="0" noProof="0" dirty="0">
                <a:ln>
                  <a:noFill/>
                </a:ln>
                <a:solidFill>
                  <a:prstClr val="black"/>
                </a:solidFill>
                <a:effectLst/>
                <a:uLnTx/>
                <a:uFillTx/>
                <a:latin typeface="Consolas" panose="020B0609020204030204"/>
                <a:ea typeface="+mn-ea"/>
                <a:cs typeface="+mn-cs"/>
              </a:rPr>
              <a:t> </a:t>
            </a:r>
            <a:r>
              <a:rPr lang="en-US" sz="1600" dirty="0">
                <a:solidFill>
                  <a:schemeClr val="accent1"/>
                </a:solidFill>
                <a:hlinkClick r:id="rId10">
                  <a:extLst>
                    <a:ext uri="{A12FA001-AC4F-418D-AE19-62706E023703}">
                      <ahyp:hlinkClr xmlns:ahyp="http://schemas.microsoft.com/office/drawing/2018/hyperlinkcolor" val="tx"/>
                    </a:ext>
                  </a:extLst>
                </a:hlinkClick>
              </a:rPr>
              <a:t>Gremlin Driver Variants</a:t>
            </a:r>
            <a:r>
              <a:rPr kumimoji="0" lang="en-US" sz="1300" b="0" i="0" u="none" strike="noStrike" kern="1200" cap="none" spc="0" normalizeH="0" baseline="0" noProof="0" dirty="0">
                <a:ln>
                  <a:noFill/>
                </a:ln>
                <a:solidFill>
                  <a:prstClr val="black"/>
                </a:solidFill>
                <a:effectLst/>
                <a:uLnTx/>
                <a:uFillTx/>
                <a:latin typeface="Consolas" panose="020B0609020204030204"/>
                <a:ea typeface="+mn-ea"/>
                <a:cs typeface="+mn-cs"/>
              </a:rPr>
              <a:t>!</a:t>
            </a:r>
          </a:p>
        </p:txBody>
      </p:sp>
    </p:spTree>
    <p:extLst>
      <p:ext uri="{BB962C8B-B14F-4D97-AF65-F5344CB8AC3E}">
        <p14:creationId xmlns:p14="http://schemas.microsoft.com/office/powerpoint/2010/main" val="25969152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3FDBA8-7A02-16A1-12E2-4756FE3A677E}"/>
              </a:ext>
            </a:extLst>
          </p:cNvPr>
          <p:cNvSpPr txBox="1">
            <a:spLocks/>
          </p:cNvSpPr>
          <p:nvPr/>
        </p:nvSpPr>
        <p:spPr>
          <a:xfrm>
            <a:off x="550863" y="549275"/>
            <a:ext cx="11090275" cy="1028513"/>
          </a:xfrm>
          <a:prstGeom prst="rect">
            <a:avLst/>
          </a:prstGeom>
        </p:spPr>
        <p:txBody>
          <a:bodyPr/>
          <a:lstStyle>
            <a:lvl1pPr algn="l" defTabSz="914400" rtl="0" eaLnBrk="1" latinLnBrk="0" hangingPunct="1">
              <a:lnSpc>
                <a:spcPct val="90000"/>
              </a:lnSpc>
              <a:spcBef>
                <a:spcPct val="0"/>
              </a:spcBef>
              <a:buNone/>
              <a:defRPr lang="en-US" sz="4800" kern="1200" dirty="0">
                <a:solidFill>
                  <a:schemeClr val="tx1"/>
                </a:solidFill>
                <a:latin typeface="+mj-lt"/>
                <a:ea typeface="+mj-ea"/>
                <a:cs typeface="+mj-cs"/>
              </a:defRPr>
            </a:lvl1pPr>
          </a:lstStyle>
          <a:p>
            <a:r>
              <a:rPr lang="en-US" dirty="0">
                <a:solidFill>
                  <a:schemeClr val="bg1"/>
                </a:solidFill>
              </a:rPr>
              <a:t>Vertices</a:t>
            </a:r>
          </a:p>
        </p:txBody>
      </p:sp>
      <p:graphicFrame>
        <p:nvGraphicFramePr>
          <p:cNvPr id="5" name="Table 5">
            <a:extLst>
              <a:ext uri="{FF2B5EF4-FFF2-40B4-BE49-F238E27FC236}">
                <a16:creationId xmlns:a16="http://schemas.microsoft.com/office/drawing/2014/main" id="{B0215355-1A12-6596-B6B2-CEB2DE96E089}"/>
              </a:ext>
            </a:extLst>
          </p:cNvPr>
          <p:cNvGraphicFramePr>
            <a:graphicFrameLocks noGrp="1"/>
          </p:cNvGraphicFramePr>
          <p:nvPr>
            <p:ph idx="1"/>
            <p:extLst>
              <p:ext uri="{D42A27DB-BD31-4B8C-83A1-F6EECF244321}">
                <p14:modId xmlns:p14="http://schemas.microsoft.com/office/powerpoint/2010/main" val="1755833711"/>
              </p:ext>
            </p:extLst>
          </p:nvPr>
        </p:nvGraphicFramePr>
        <p:xfrm>
          <a:off x="319739" y="4055819"/>
          <a:ext cx="7382006" cy="2377440"/>
        </p:xfrm>
        <a:graphic>
          <a:graphicData uri="http://schemas.openxmlformats.org/drawingml/2006/table">
            <a:tbl>
              <a:tblPr firstRow="1" bandRow="1">
                <a:tableStyleId>{5C22544A-7EE6-4342-B048-85BDC9FD1C3A}</a:tableStyleId>
              </a:tblPr>
              <a:tblGrid>
                <a:gridCol w="3691003">
                  <a:extLst>
                    <a:ext uri="{9D8B030D-6E8A-4147-A177-3AD203B41FA5}">
                      <a16:colId xmlns:a16="http://schemas.microsoft.com/office/drawing/2014/main" val="1695610404"/>
                    </a:ext>
                  </a:extLst>
                </a:gridCol>
                <a:gridCol w="3691003">
                  <a:extLst>
                    <a:ext uri="{9D8B030D-6E8A-4147-A177-3AD203B41FA5}">
                      <a16:colId xmlns:a16="http://schemas.microsoft.com/office/drawing/2014/main" val="2089029482"/>
                    </a:ext>
                  </a:extLst>
                </a:gridCol>
              </a:tblGrid>
              <a:tr h="185899">
                <a:tc>
                  <a:txBody>
                    <a:bodyPr/>
                    <a:lstStyle/>
                    <a:p>
                      <a:r>
                        <a:rPr lang="en-US" dirty="0"/>
                        <a:t>Command</a:t>
                      </a:r>
                    </a:p>
                  </a:txBody>
                  <a:tcPr/>
                </a:tc>
                <a:tc>
                  <a:txBody>
                    <a:bodyPr/>
                    <a:lstStyle/>
                    <a:p>
                      <a:r>
                        <a:rPr lang="en-US" dirty="0"/>
                        <a:t>Description</a:t>
                      </a:r>
                    </a:p>
                  </a:txBody>
                  <a:tcPr/>
                </a:tc>
                <a:extLst>
                  <a:ext uri="{0D108BD9-81ED-4DB2-BD59-A6C34878D82A}">
                    <a16:rowId xmlns:a16="http://schemas.microsoft.com/office/drawing/2014/main" val="3759920272"/>
                  </a:ext>
                </a:extLst>
              </a:tr>
              <a:tr h="185899">
                <a:tc>
                  <a:txBody>
                    <a:bodyPr/>
                    <a:lstStyle/>
                    <a:p>
                      <a:r>
                        <a:rPr lang="en-US" dirty="0"/>
                        <a:t>g</a:t>
                      </a:r>
                    </a:p>
                  </a:txBody>
                  <a:tcPr/>
                </a:tc>
                <a:tc>
                  <a:txBody>
                    <a:bodyPr/>
                    <a:lstStyle/>
                    <a:p>
                      <a:r>
                        <a:rPr lang="en-US" dirty="0"/>
                        <a:t>Get the entire graph</a:t>
                      </a:r>
                    </a:p>
                  </a:txBody>
                  <a:tcPr/>
                </a:tc>
                <a:extLst>
                  <a:ext uri="{0D108BD9-81ED-4DB2-BD59-A6C34878D82A}">
                    <a16:rowId xmlns:a16="http://schemas.microsoft.com/office/drawing/2014/main" val="3987949004"/>
                  </a:ext>
                </a:extLst>
              </a:tr>
              <a:tr h="185899">
                <a:tc>
                  <a:txBody>
                    <a:bodyPr/>
                    <a:lstStyle/>
                    <a:p>
                      <a:r>
                        <a:rPr lang="en-US" dirty="0" err="1"/>
                        <a:t>g.V</a:t>
                      </a:r>
                      <a:r>
                        <a:rPr lang="en-US" dirty="0"/>
                        <a:t>()</a:t>
                      </a:r>
                    </a:p>
                  </a:txBody>
                  <a:tcPr/>
                </a:tc>
                <a:tc>
                  <a:txBody>
                    <a:bodyPr/>
                    <a:lstStyle/>
                    <a:p>
                      <a:r>
                        <a:rPr lang="en-US" dirty="0"/>
                        <a:t>Get all the vertices for the graph</a:t>
                      </a:r>
                    </a:p>
                  </a:txBody>
                  <a:tcPr/>
                </a:tc>
                <a:extLst>
                  <a:ext uri="{0D108BD9-81ED-4DB2-BD59-A6C34878D82A}">
                    <a16:rowId xmlns:a16="http://schemas.microsoft.com/office/drawing/2014/main" val="3844120925"/>
                  </a:ext>
                </a:extLst>
              </a:tr>
              <a:tr h="185899">
                <a:tc>
                  <a:txBody>
                    <a:bodyPr/>
                    <a:lstStyle/>
                    <a:p>
                      <a:r>
                        <a:rPr lang="en-US" dirty="0" err="1"/>
                        <a:t>g.V</a:t>
                      </a:r>
                      <a:r>
                        <a:rPr lang="en-US" dirty="0"/>
                        <a:t>().</a:t>
                      </a:r>
                      <a:r>
                        <a:rPr lang="en-US" dirty="0" err="1"/>
                        <a:t>hasLabel</a:t>
                      </a:r>
                      <a:r>
                        <a:rPr lang="en-US" dirty="0"/>
                        <a:t>('Topic')</a:t>
                      </a:r>
                    </a:p>
                  </a:txBody>
                  <a:tcPr/>
                </a:tc>
                <a:tc>
                  <a:txBody>
                    <a:bodyPr/>
                    <a:lstStyle/>
                    <a:p>
                      <a:r>
                        <a:rPr lang="en-US" dirty="0"/>
                        <a:t>Get all vertices with a specific label</a:t>
                      </a:r>
                    </a:p>
                  </a:txBody>
                  <a:tcPr/>
                </a:tc>
                <a:extLst>
                  <a:ext uri="{0D108BD9-81ED-4DB2-BD59-A6C34878D82A}">
                    <a16:rowId xmlns:a16="http://schemas.microsoft.com/office/drawing/2014/main" val="696115155"/>
                  </a:ext>
                </a:extLst>
              </a:tr>
              <a:tr h="185899">
                <a:tc>
                  <a:txBody>
                    <a:bodyPr/>
                    <a:lstStyle/>
                    <a:p>
                      <a:r>
                        <a:rPr lang="en-US" dirty="0" err="1"/>
                        <a:t>g.V</a:t>
                      </a:r>
                      <a:r>
                        <a:rPr lang="en-US" dirty="0"/>
                        <a:t>().has('Track',2)</a:t>
                      </a:r>
                    </a:p>
                  </a:txBody>
                  <a:tcPr/>
                </a:tc>
                <a:tc>
                  <a:txBody>
                    <a:bodyPr/>
                    <a:lstStyle/>
                    <a:p>
                      <a:r>
                        <a:rPr lang="en-US" dirty="0"/>
                        <a:t>Get all vertices with a specific property value</a:t>
                      </a:r>
                    </a:p>
                  </a:txBody>
                  <a:tcPr/>
                </a:tc>
                <a:extLst>
                  <a:ext uri="{0D108BD9-81ED-4DB2-BD59-A6C34878D82A}">
                    <a16:rowId xmlns:a16="http://schemas.microsoft.com/office/drawing/2014/main" val="2137378792"/>
                  </a:ext>
                </a:extLst>
              </a:tr>
            </a:tbl>
          </a:graphicData>
        </a:graphic>
      </p:graphicFrame>
      <p:pic>
        <p:nvPicPr>
          <p:cNvPr id="9" name="Picture 8">
            <a:extLst>
              <a:ext uri="{FF2B5EF4-FFF2-40B4-BE49-F238E27FC236}">
                <a16:creationId xmlns:a16="http://schemas.microsoft.com/office/drawing/2014/main" id="{56E6CD66-F4D0-918D-22B6-F65212204473}"/>
              </a:ext>
            </a:extLst>
          </p:cNvPr>
          <p:cNvPicPr>
            <a:picLocks noChangeAspect="1"/>
          </p:cNvPicPr>
          <p:nvPr/>
        </p:nvPicPr>
        <p:blipFill>
          <a:blip r:embed="rId2"/>
          <a:stretch>
            <a:fillRect/>
          </a:stretch>
        </p:blipFill>
        <p:spPr>
          <a:xfrm>
            <a:off x="3354785" y="1063531"/>
            <a:ext cx="3832277" cy="2847274"/>
          </a:xfrm>
          <a:prstGeom prst="rect">
            <a:avLst/>
          </a:prstGeom>
        </p:spPr>
      </p:pic>
      <p:pic>
        <p:nvPicPr>
          <p:cNvPr id="13" name="Picture 12">
            <a:extLst>
              <a:ext uri="{FF2B5EF4-FFF2-40B4-BE49-F238E27FC236}">
                <a16:creationId xmlns:a16="http://schemas.microsoft.com/office/drawing/2014/main" id="{6287F1C1-051D-790D-3A5A-1CD726FE2A02}"/>
              </a:ext>
            </a:extLst>
          </p:cNvPr>
          <p:cNvPicPr>
            <a:picLocks noChangeAspect="1"/>
          </p:cNvPicPr>
          <p:nvPr/>
        </p:nvPicPr>
        <p:blipFill>
          <a:blip r:embed="rId3"/>
          <a:stretch>
            <a:fillRect/>
          </a:stretch>
        </p:blipFill>
        <p:spPr>
          <a:xfrm>
            <a:off x="7876134" y="699246"/>
            <a:ext cx="3917016" cy="4147736"/>
          </a:xfrm>
          <a:prstGeom prst="rect">
            <a:avLst/>
          </a:prstGeom>
        </p:spPr>
      </p:pic>
      <p:sp>
        <p:nvSpPr>
          <p:cNvPr id="14" name="Title 1">
            <a:extLst>
              <a:ext uri="{FF2B5EF4-FFF2-40B4-BE49-F238E27FC236}">
                <a16:creationId xmlns:a16="http://schemas.microsoft.com/office/drawing/2014/main" id="{5A7CCA85-F1D1-F0BB-39B5-7EC4932D9159}"/>
              </a:ext>
            </a:extLst>
          </p:cNvPr>
          <p:cNvSpPr>
            <a:spLocks noGrp="1"/>
          </p:cNvSpPr>
          <p:nvPr>
            <p:ph type="title"/>
          </p:nvPr>
        </p:nvSpPr>
        <p:spPr>
          <a:xfrm>
            <a:off x="677334" y="609600"/>
            <a:ext cx="8596668" cy="1320800"/>
          </a:xfrm>
        </p:spPr>
        <p:txBody>
          <a:bodyPr/>
          <a:lstStyle/>
          <a:p>
            <a:r>
              <a:rPr lang="en-US" dirty="0"/>
              <a:t>Vertices</a:t>
            </a:r>
          </a:p>
        </p:txBody>
      </p:sp>
    </p:spTree>
    <p:extLst>
      <p:ext uri="{BB962C8B-B14F-4D97-AF65-F5344CB8AC3E}">
        <p14:creationId xmlns:p14="http://schemas.microsoft.com/office/powerpoint/2010/main" val="6432247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B2ABBB-2192-4FE9-E9FD-72DFC7F77D67}"/>
              </a:ext>
            </a:extLst>
          </p:cNvPr>
          <p:cNvSpPr>
            <a:spLocks noGrp="1"/>
          </p:cNvSpPr>
          <p:nvPr>
            <p:ph type="title"/>
          </p:nvPr>
        </p:nvSpPr>
        <p:spPr>
          <a:xfrm>
            <a:off x="550862" y="549274"/>
            <a:ext cx="2817579" cy="3565525"/>
          </a:xfrm>
        </p:spPr>
        <p:txBody>
          <a:bodyPr/>
          <a:lstStyle/>
          <a:p>
            <a:r>
              <a:rPr lang="en-US" dirty="0"/>
              <a:t>Graph Response</a:t>
            </a:r>
          </a:p>
        </p:txBody>
      </p:sp>
      <p:pic>
        <p:nvPicPr>
          <p:cNvPr id="4" name="Picture 3">
            <a:extLst>
              <a:ext uri="{FF2B5EF4-FFF2-40B4-BE49-F238E27FC236}">
                <a16:creationId xmlns:a16="http://schemas.microsoft.com/office/drawing/2014/main" id="{80C2ABFC-92ED-E301-01B5-4F552F1DBCB5}"/>
              </a:ext>
            </a:extLst>
          </p:cNvPr>
          <p:cNvPicPr>
            <a:picLocks noChangeAspect="1"/>
          </p:cNvPicPr>
          <p:nvPr/>
        </p:nvPicPr>
        <p:blipFill>
          <a:blip r:embed="rId2"/>
          <a:stretch>
            <a:fillRect/>
          </a:stretch>
        </p:blipFill>
        <p:spPr>
          <a:xfrm>
            <a:off x="2627940" y="640278"/>
            <a:ext cx="9211676" cy="5761337"/>
          </a:xfrm>
          <a:prstGeom prst="rect">
            <a:avLst/>
          </a:prstGeom>
        </p:spPr>
      </p:pic>
    </p:spTree>
    <p:extLst>
      <p:ext uri="{BB962C8B-B14F-4D97-AF65-F5344CB8AC3E}">
        <p14:creationId xmlns:p14="http://schemas.microsoft.com/office/powerpoint/2010/main" val="15431621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7F1421-DAD0-DC20-A461-3CAC2F33B6C4}"/>
              </a:ext>
            </a:extLst>
          </p:cNvPr>
          <p:cNvSpPr>
            <a:spLocks noGrp="1"/>
          </p:cNvSpPr>
          <p:nvPr>
            <p:ph type="title"/>
          </p:nvPr>
        </p:nvSpPr>
        <p:spPr>
          <a:xfrm>
            <a:off x="550862" y="549275"/>
            <a:ext cx="4874127" cy="1332000"/>
          </a:xfrm>
        </p:spPr>
        <p:txBody>
          <a:bodyPr/>
          <a:lstStyle/>
          <a:p>
            <a:r>
              <a:rPr lang="en-US" dirty="0"/>
              <a:t>Graph Properties</a:t>
            </a:r>
          </a:p>
        </p:txBody>
      </p:sp>
      <p:sp>
        <p:nvSpPr>
          <p:cNvPr id="3" name="Content Placeholder 2">
            <a:extLst>
              <a:ext uri="{FF2B5EF4-FFF2-40B4-BE49-F238E27FC236}">
                <a16:creationId xmlns:a16="http://schemas.microsoft.com/office/drawing/2014/main" id="{8C8146BE-E88F-0D6F-65A5-918295898F38}"/>
              </a:ext>
            </a:extLst>
          </p:cNvPr>
          <p:cNvSpPr>
            <a:spLocks noGrp="1"/>
          </p:cNvSpPr>
          <p:nvPr>
            <p:ph idx="1"/>
          </p:nvPr>
        </p:nvSpPr>
        <p:spPr>
          <a:xfrm>
            <a:off x="550863" y="2113199"/>
            <a:ext cx="4873544" cy="3979625"/>
          </a:xfrm>
        </p:spPr>
        <p:txBody>
          <a:bodyPr/>
          <a:lstStyle/>
          <a:p>
            <a:endParaRPr lang="en-US" dirty="0"/>
          </a:p>
        </p:txBody>
      </p:sp>
      <p:pic>
        <p:nvPicPr>
          <p:cNvPr id="6" name="Picture 5">
            <a:extLst>
              <a:ext uri="{FF2B5EF4-FFF2-40B4-BE49-F238E27FC236}">
                <a16:creationId xmlns:a16="http://schemas.microsoft.com/office/drawing/2014/main" id="{5FD7F4D4-14BC-F92F-D730-B7FD557CA597}"/>
              </a:ext>
            </a:extLst>
          </p:cNvPr>
          <p:cNvPicPr>
            <a:picLocks noChangeAspect="1"/>
          </p:cNvPicPr>
          <p:nvPr/>
        </p:nvPicPr>
        <p:blipFill>
          <a:blip r:embed="rId2"/>
          <a:stretch>
            <a:fillRect/>
          </a:stretch>
        </p:blipFill>
        <p:spPr>
          <a:xfrm>
            <a:off x="5943432" y="0"/>
            <a:ext cx="5115339" cy="6858000"/>
          </a:xfrm>
          <a:prstGeom prst="rect">
            <a:avLst/>
          </a:prstGeom>
        </p:spPr>
      </p:pic>
    </p:spTree>
    <p:extLst>
      <p:ext uri="{BB962C8B-B14F-4D97-AF65-F5344CB8AC3E}">
        <p14:creationId xmlns:p14="http://schemas.microsoft.com/office/powerpoint/2010/main" val="18832019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B10453-3608-B2AA-9236-CCA5413010C5}"/>
              </a:ext>
            </a:extLst>
          </p:cNvPr>
          <p:cNvSpPr>
            <a:spLocks noGrp="1"/>
          </p:cNvSpPr>
          <p:nvPr>
            <p:ph type="title"/>
          </p:nvPr>
        </p:nvSpPr>
        <p:spPr/>
        <p:txBody>
          <a:bodyPr/>
          <a:lstStyle/>
          <a:p>
            <a:r>
              <a:rPr lang="en-US" dirty="0"/>
              <a:t>Edges</a:t>
            </a:r>
          </a:p>
        </p:txBody>
      </p:sp>
      <p:graphicFrame>
        <p:nvGraphicFramePr>
          <p:cNvPr id="4" name="Table 3">
            <a:extLst>
              <a:ext uri="{FF2B5EF4-FFF2-40B4-BE49-F238E27FC236}">
                <a16:creationId xmlns:a16="http://schemas.microsoft.com/office/drawing/2014/main" id="{D6CF3071-12ED-F6C0-E1A1-52200B94DEB7}"/>
              </a:ext>
            </a:extLst>
          </p:cNvPr>
          <p:cNvGraphicFramePr>
            <a:graphicFrameLocks noGrp="1"/>
          </p:cNvGraphicFramePr>
          <p:nvPr>
            <p:extLst>
              <p:ext uri="{D42A27DB-BD31-4B8C-83A1-F6EECF244321}">
                <p14:modId xmlns:p14="http://schemas.microsoft.com/office/powerpoint/2010/main" val="3009279453"/>
              </p:ext>
            </p:extLst>
          </p:nvPr>
        </p:nvGraphicFramePr>
        <p:xfrm>
          <a:off x="412550" y="4097452"/>
          <a:ext cx="6193986" cy="2150948"/>
        </p:xfrm>
        <a:graphic>
          <a:graphicData uri="http://schemas.openxmlformats.org/drawingml/2006/table">
            <a:tbl>
              <a:tblPr firstRow="1" bandRow="1">
                <a:tableStyleId>{5C22544A-7EE6-4342-B048-85BDC9FD1C3A}</a:tableStyleId>
              </a:tblPr>
              <a:tblGrid>
                <a:gridCol w="2871188">
                  <a:extLst>
                    <a:ext uri="{9D8B030D-6E8A-4147-A177-3AD203B41FA5}">
                      <a16:colId xmlns:a16="http://schemas.microsoft.com/office/drawing/2014/main" val="3775208317"/>
                    </a:ext>
                  </a:extLst>
                </a:gridCol>
                <a:gridCol w="3322798">
                  <a:extLst>
                    <a:ext uri="{9D8B030D-6E8A-4147-A177-3AD203B41FA5}">
                      <a16:colId xmlns:a16="http://schemas.microsoft.com/office/drawing/2014/main" val="308163930"/>
                    </a:ext>
                  </a:extLst>
                </a:gridCol>
              </a:tblGrid>
              <a:tr h="537737">
                <a:tc>
                  <a:txBody>
                    <a:bodyPr/>
                    <a:lstStyle/>
                    <a:p>
                      <a:r>
                        <a:rPr lang="en-US" dirty="0"/>
                        <a:t>Description</a:t>
                      </a:r>
                    </a:p>
                  </a:txBody>
                  <a:tcPr/>
                </a:tc>
                <a:tc>
                  <a:txBody>
                    <a:bodyPr/>
                    <a:lstStyle/>
                    <a:p>
                      <a:r>
                        <a:rPr lang="en-US" dirty="0"/>
                        <a:t>Code</a:t>
                      </a:r>
                    </a:p>
                  </a:txBody>
                  <a:tcPr/>
                </a:tc>
                <a:extLst>
                  <a:ext uri="{0D108BD9-81ED-4DB2-BD59-A6C34878D82A}">
                    <a16:rowId xmlns:a16="http://schemas.microsoft.com/office/drawing/2014/main" val="3781335382"/>
                  </a:ext>
                </a:extLst>
              </a:tr>
              <a:tr h="537737">
                <a:tc>
                  <a:txBody>
                    <a:bodyPr/>
                    <a:lstStyle/>
                    <a:p>
                      <a:r>
                        <a:rPr lang="en-US" dirty="0"/>
                        <a:t>Graph</a:t>
                      </a:r>
                    </a:p>
                  </a:txBody>
                  <a:tcPr/>
                </a:tc>
                <a:tc>
                  <a:txBody>
                    <a:bodyPr/>
                    <a:lstStyle/>
                    <a:p>
                      <a:r>
                        <a:rPr lang="en-US" sz="1600" dirty="0">
                          <a:latin typeface="Consolas" panose="020B0609020204030204" pitchFamily="49" charset="0"/>
                        </a:rPr>
                        <a:t>g</a:t>
                      </a:r>
                    </a:p>
                  </a:txBody>
                  <a:tcPr/>
                </a:tc>
                <a:extLst>
                  <a:ext uri="{0D108BD9-81ED-4DB2-BD59-A6C34878D82A}">
                    <a16:rowId xmlns:a16="http://schemas.microsoft.com/office/drawing/2014/main" val="2650272119"/>
                  </a:ext>
                </a:extLst>
              </a:tr>
              <a:tr h="537737">
                <a:tc>
                  <a:txBody>
                    <a:bodyPr/>
                    <a:lstStyle/>
                    <a:p>
                      <a:r>
                        <a:rPr lang="en-US" dirty="0"/>
                        <a:t>Get all edges</a:t>
                      </a:r>
                    </a:p>
                  </a:txBody>
                  <a:tcPr/>
                </a:tc>
                <a:tc>
                  <a:txBody>
                    <a:bodyPr/>
                    <a:lstStyle/>
                    <a:p>
                      <a:r>
                        <a:rPr lang="en-US" sz="1600" dirty="0" err="1">
                          <a:latin typeface="Consolas" panose="020B0609020204030204" pitchFamily="49" charset="0"/>
                        </a:rPr>
                        <a:t>g.E</a:t>
                      </a:r>
                      <a:r>
                        <a:rPr lang="en-US" sz="1600" dirty="0">
                          <a:latin typeface="Consolas" panose="020B0609020204030204" pitchFamily="49" charset="0"/>
                        </a:rPr>
                        <a:t>()</a:t>
                      </a:r>
                    </a:p>
                  </a:txBody>
                  <a:tcPr/>
                </a:tc>
                <a:extLst>
                  <a:ext uri="{0D108BD9-81ED-4DB2-BD59-A6C34878D82A}">
                    <a16:rowId xmlns:a16="http://schemas.microsoft.com/office/drawing/2014/main" val="3963214697"/>
                  </a:ext>
                </a:extLst>
              </a:tr>
              <a:tr h="537737">
                <a:tc>
                  <a:txBody>
                    <a:bodyPr/>
                    <a:lstStyle/>
                    <a:p>
                      <a:r>
                        <a:rPr lang="en-US" dirty="0"/>
                        <a:t>Get all edges of a label</a:t>
                      </a:r>
                    </a:p>
                  </a:txBody>
                  <a:tcPr/>
                </a:tc>
                <a:tc>
                  <a:txBody>
                    <a:bodyPr/>
                    <a:lstStyle/>
                    <a:p>
                      <a:r>
                        <a:rPr lang="en-US" sz="1600" dirty="0" err="1">
                          <a:latin typeface="Consolas" panose="020B0609020204030204" pitchFamily="49" charset="0"/>
                        </a:rPr>
                        <a:t>g.E</a:t>
                      </a:r>
                      <a:r>
                        <a:rPr lang="en-US" sz="1600" dirty="0">
                          <a:latin typeface="Consolas" panose="020B0609020204030204" pitchFamily="49" charset="0"/>
                        </a:rPr>
                        <a:t>().</a:t>
                      </a:r>
                      <a:r>
                        <a:rPr lang="en-US" sz="1600" dirty="0" err="1">
                          <a:latin typeface="Consolas" panose="020B0609020204030204" pitchFamily="49" charset="0"/>
                        </a:rPr>
                        <a:t>hasLabel</a:t>
                      </a:r>
                      <a:r>
                        <a:rPr lang="en-US" sz="1600" dirty="0">
                          <a:latin typeface="Consolas" panose="020B0609020204030204" pitchFamily="49" charset="0"/>
                        </a:rPr>
                        <a:t>('contains')</a:t>
                      </a:r>
                    </a:p>
                  </a:txBody>
                  <a:tcPr/>
                </a:tc>
                <a:extLst>
                  <a:ext uri="{0D108BD9-81ED-4DB2-BD59-A6C34878D82A}">
                    <a16:rowId xmlns:a16="http://schemas.microsoft.com/office/drawing/2014/main" val="1807383050"/>
                  </a:ext>
                </a:extLst>
              </a:tr>
            </a:tbl>
          </a:graphicData>
        </a:graphic>
      </p:graphicFrame>
      <p:pic>
        <p:nvPicPr>
          <p:cNvPr id="6" name="Picture 5">
            <a:extLst>
              <a:ext uri="{FF2B5EF4-FFF2-40B4-BE49-F238E27FC236}">
                <a16:creationId xmlns:a16="http://schemas.microsoft.com/office/drawing/2014/main" id="{44F6CFB5-1B23-A013-C7B5-DD80E114125F}"/>
              </a:ext>
            </a:extLst>
          </p:cNvPr>
          <p:cNvPicPr>
            <a:picLocks noChangeAspect="1"/>
          </p:cNvPicPr>
          <p:nvPr/>
        </p:nvPicPr>
        <p:blipFill>
          <a:blip r:embed="rId2"/>
          <a:stretch>
            <a:fillRect/>
          </a:stretch>
        </p:blipFill>
        <p:spPr>
          <a:xfrm>
            <a:off x="2125340" y="1094267"/>
            <a:ext cx="3832277" cy="2847274"/>
          </a:xfrm>
          <a:prstGeom prst="rect">
            <a:avLst/>
          </a:prstGeom>
        </p:spPr>
      </p:pic>
      <p:pic>
        <p:nvPicPr>
          <p:cNvPr id="5" name="Picture 4">
            <a:extLst>
              <a:ext uri="{FF2B5EF4-FFF2-40B4-BE49-F238E27FC236}">
                <a16:creationId xmlns:a16="http://schemas.microsoft.com/office/drawing/2014/main" id="{EE13C3AB-54D1-808F-DD75-7F36B8A0E341}"/>
              </a:ext>
            </a:extLst>
          </p:cNvPr>
          <p:cNvPicPr>
            <a:picLocks noChangeAspect="1"/>
          </p:cNvPicPr>
          <p:nvPr/>
        </p:nvPicPr>
        <p:blipFill>
          <a:blip r:embed="rId3"/>
          <a:stretch>
            <a:fillRect/>
          </a:stretch>
        </p:blipFill>
        <p:spPr>
          <a:xfrm>
            <a:off x="6744063" y="745350"/>
            <a:ext cx="5271924" cy="5582451"/>
          </a:xfrm>
          <a:prstGeom prst="rect">
            <a:avLst/>
          </a:prstGeom>
        </p:spPr>
      </p:pic>
    </p:spTree>
    <p:extLst>
      <p:ext uri="{BB962C8B-B14F-4D97-AF65-F5344CB8AC3E}">
        <p14:creationId xmlns:p14="http://schemas.microsoft.com/office/powerpoint/2010/main" val="26702401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EB46E0-83B3-8ACF-BC54-EF39B48E91C2}"/>
              </a:ext>
            </a:extLst>
          </p:cNvPr>
          <p:cNvSpPr>
            <a:spLocks noGrp="1"/>
          </p:cNvSpPr>
          <p:nvPr>
            <p:ph type="title"/>
          </p:nvPr>
        </p:nvSpPr>
        <p:spPr/>
        <p:txBody>
          <a:bodyPr/>
          <a:lstStyle/>
          <a:p>
            <a:r>
              <a:rPr lang="en-US" dirty="0"/>
              <a:t>JSON Results</a:t>
            </a:r>
          </a:p>
        </p:txBody>
      </p:sp>
      <p:pic>
        <p:nvPicPr>
          <p:cNvPr id="5" name="Picture 4">
            <a:extLst>
              <a:ext uri="{FF2B5EF4-FFF2-40B4-BE49-F238E27FC236}">
                <a16:creationId xmlns:a16="http://schemas.microsoft.com/office/drawing/2014/main" id="{7199026E-D290-7303-26BF-6132056E5E9C}"/>
              </a:ext>
            </a:extLst>
          </p:cNvPr>
          <p:cNvPicPr>
            <a:picLocks noChangeAspect="1"/>
          </p:cNvPicPr>
          <p:nvPr/>
        </p:nvPicPr>
        <p:blipFill>
          <a:blip r:embed="rId2"/>
          <a:stretch>
            <a:fillRect/>
          </a:stretch>
        </p:blipFill>
        <p:spPr>
          <a:xfrm>
            <a:off x="4804508" y="875981"/>
            <a:ext cx="5303477" cy="5567082"/>
          </a:xfrm>
          <a:prstGeom prst="rect">
            <a:avLst/>
          </a:prstGeom>
        </p:spPr>
      </p:pic>
      <p:sp>
        <p:nvSpPr>
          <p:cNvPr id="8" name="Content Placeholder 2">
            <a:extLst>
              <a:ext uri="{FF2B5EF4-FFF2-40B4-BE49-F238E27FC236}">
                <a16:creationId xmlns:a16="http://schemas.microsoft.com/office/drawing/2014/main" id="{59FCB1B6-6A1B-CB88-E3B3-786B69FA4EDB}"/>
              </a:ext>
            </a:extLst>
          </p:cNvPr>
          <p:cNvSpPr>
            <a:spLocks noGrp="1"/>
          </p:cNvSpPr>
          <p:nvPr>
            <p:ph idx="1"/>
          </p:nvPr>
        </p:nvSpPr>
        <p:spPr>
          <a:xfrm>
            <a:off x="458655" y="1669709"/>
            <a:ext cx="4075381" cy="3979625"/>
          </a:xfrm>
        </p:spPr>
        <p:txBody>
          <a:bodyPr/>
          <a:lstStyle/>
          <a:p>
            <a:r>
              <a:rPr lang="en-US" dirty="0"/>
              <a:t>Available for vertices and edges</a:t>
            </a:r>
          </a:p>
          <a:p>
            <a:r>
              <a:rPr lang="en-US" dirty="0"/>
              <a:t>Only option for edges – there is no visual Graph option for the edges</a:t>
            </a:r>
          </a:p>
        </p:txBody>
      </p:sp>
    </p:spTree>
    <p:extLst>
      <p:ext uri="{BB962C8B-B14F-4D97-AF65-F5344CB8AC3E}">
        <p14:creationId xmlns:p14="http://schemas.microsoft.com/office/powerpoint/2010/main" val="4588423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BE305E-FE42-4908-BFE2-18825F8F2196}"/>
              </a:ext>
            </a:extLst>
          </p:cNvPr>
          <p:cNvSpPr>
            <a:spLocks noGrp="1"/>
          </p:cNvSpPr>
          <p:nvPr>
            <p:ph type="title"/>
          </p:nvPr>
        </p:nvSpPr>
        <p:spPr/>
        <p:txBody>
          <a:bodyPr/>
          <a:lstStyle/>
          <a:p>
            <a:r>
              <a:rPr lang="en-US" dirty="0"/>
              <a:t>Edges as Sources</a:t>
            </a:r>
          </a:p>
        </p:txBody>
      </p:sp>
      <p:pic>
        <p:nvPicPr>
          <p:cNvPr id="7" name="Picture 6">
            <a:extLst>
              <a:ext uri="{FF2B5EF4-FFF2-40B4-BE49-F238E27FC236}">
                <a16:creationId xmlns:a16="http://schemas.microsoft.com/office/drawing/2014/main" id="{9604AB8A-7A5B-27D9-1354-CDA75E406B1D}"/>
              </a:ext>
            </a:extLst>
          </p:cNvPr>
          <p:cNvPicPr>
            <a:picLocks noChangeAspect="1"/>
          </p:cNvPicPr>
          <p:nvPr/>
        </p:nvPicPr>
        <p:blipFill>
          <a:blip r:embed="rId2"/>
          <a:stretch>
            <a:fillRect/>
          </a:stretch>
        </p:blipFill>
        <p:spPr>
          <a:xfrm>
            <a:off x="6001001" y="210030"/>
            <a:ext cx="5900828" cy="6248400"/>
          </a:xfrm>
          <a:prstGeom prst="rect">
            <a:avLst/>
          </a:prstGeom>
        </p:spPr>
      </p:pic>
      <p:pic>
        <p:nvPicPr>
          <p:cNvPr id="11" name="Picture 10">
            <a:extLst>
              <a:ext uri="{FF2B5EF4-FFF2-40B4-BE49-F238E27FC236}">
                <a16:creationId xmlns:a16="http://schemas.microsoft.com/office/drawing/2014/main" id="{85B1C2EE-58F8-09C6-4524-E36C2F2761AA}"/>
              </a:ext>
            </a:extLst>
          </p:cNvPr>
          <p:cNvPicPr>
            <a:picLocks noChangeAspect="1"/>
          </p:cNvPicPr>
          <p:nvPr/>
        </p:nvPicPr>
        <p:blipFill>
          <a:blip r:embed="rId3"/>
          <a:stretch>
            <a:fillRect/>
          </a:stretch>
        </p:blipFill>
        <p:spPr>
          <a:xfrm>
            <a:off x="1143391" y="2329970"/>
            <a:ext cx="3832277" cy="2847274"/>
          </a:xfrm>
          <a:prstGeom prst="rect">
            <a:avLst/>
          </a:prstGeom>
        </p:spPr>
      </p:pic>
    </p:spTree>
    <p:extLst>
      <p:ext uri="{BB962C8B-B14F-4D97-AF65-F5344CB8AC3E}">
        <p14:creationId xmlns:p14="http://schemas.microsoft.com/office/powerpoint/2010/main" val="24292068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BE305E-FE42-4908-BFE2-18825F8F2196}"/>
              </a:ext>
            </a:extLst>
          </p:cNvPr>
          <p:cNvSpPr>
            <a:spLocks noGrp="1"/>
          </p:cNvSpPr>
          <p:nvPr>
            <p:ph type="title"/>
          </p:nvPr>
        </p:nvSpPr>
        <p:spPr/>
        <p:txBody>
          <a:bodyPr/>
          <a:lstStyle/>
          <a:p>
            <a:r>
              <a:rPr lang="en-US" dirty="0"/>
              <a:t>Edges as Targets</a:t>
            </a:r>
          </a:p>
        </p:txBody>
      </p:sp>
      <p:pic>
        <p:nvPicPr>
          <p:cNvPr id="4" name="Picture 3">
            <a:extLst>
              <a:ext uri="{FF2B5EF4-FFF2-40B4-BE49-F238E27FC236}">
                <a16:creationId xmlns:a16="http://schemas.microsoft.com/office/drawing/2014/main" id="{A06B4162-D1D0-8030-3077-26A8F98BB7D3}"/>
              </a:ext>
            </a:extLst>
          </p:cNvPr>
          <p:cNvPicPr>
            <a:picLocks noChangeAspect="1"/>
          </p:cNvPicPr>
          <p:nvPr/>
        </p:nvPicPr>
        <p:blipFill>
          <a:blip r:embed="rId2"/>
          <a:stretch>
            <a:fillRect/>
          </a:stretch>
        </p:blipFill>
        <p:spPr>
          <a:xfrm>
            <a:off x="7157510" y="0"/>
            <a:ext cx="5115339" cy="6858000"/>
          </a:xfrm>
          <a:prstGeom prst="rect">
            <a:avLst/>
          </a:prstGeom>
        </p:spPr>
      </p:pic>
      <p:pic>
        <p:nvPicPr>
          <p:cNvPr id="6" name="Picture 5">
            <a:extLst>
              <a:ext uri="{FF2B5EF4-FFF2-40B4-BE49-F238E27FC236}">
                <a16:creationId xmlns:a16="http://schemas.microsoft.com/office/drawing/2014/main" id="{9507C7AE-2401-6F49-F8C3-185E0DCD2364}"/>
              </a:ext>
            </a:extLst>
          </p:cNvPr>
          <p:cNvPicPr>
            <a:picLocks noChangeAspect="1"/>
          </p:cNvPicPr>
          <p:nvPr/>
        </p:nvPicPr>
        <p:blipFill>
          <a:blip r:embed="rId3"/>
          <a:stretch>
            <a:fillRect/>
          </a:stretch>
        </p:blipFill>
        <p:spPr>
          <a:xfrm>
            <a:off x="677334" y="1874905"/>
            <a:ext cx="5972219" cy="3735256"/>
          </a:xfrm>
          <a:prstGeom prst="rect">
            <a:avLst/>
          </a:prstGeom>
        </p:spPr>
      </p:pic>
    </p:spTree>
    <p:extLst>
      <p:ext uri="{BB962C8B-B14F-4D97-AF65-F5344CB8AC3E}">
        <p14:creationId xmlns:p14="http://schemas.microsoft.com/office/powerpoint/2010/main" val="39115341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157E2AE-049C-9B42-B7F3-9D9C92D2DF81}"/>
              </a:ext>
            </a:extLst>
          </p:cNvPr>
          <p:cNvSpPr>
            <a:spLocks noGrp="1"/>
          </p:cNvSpPr>
          <p:nvPr>
            <p:ph type="title"/>
          </p:nvPr>
        </p:nvSpPr>
        <p:spPr/>
        <p:txBody>
          <a:bodyPr/>
          <a:lstStyle/>
          <a:p>
            <a:r>
              <a:rPr lang="en-US" dirty="0"/>
              <a:t>Loading Data</a:t>
            </a:r>
          </a:p>
        </p:txBody>
      </p:sp>
      <p:sp>
        <p:nvSpPr>
          <p:cNvPr id="7" name="Text Placeholder 6">
            <a:extLst>
              <a:ext uri="{FF2B5EF4-FFF2-40B4-BE49-F238E27FC236}">
                <a16:creationId xmlns:a16="http://schemas.microsoft.com/office/drawing/2014/main" id="{39C8B75F-DE5E-B313-FEFA-5748DFBC8E94}"/>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256630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B02AEE9-4D80-D7D0-B2C5-39780A0DB1AF}"/>
              </a:ext>
            </a:extLst>
          </p:cNvPr>
          <p:cNvSpPr>
            <a:spLocks noGrp="1"/>
          </p:cNvSpPr>
          <p:nvPr>
            <p:ph type="title"/>
          </p:nvPr>
        </p:nvSpPr>
        <p:spPr/>
        <p:txBody>
          <a:bodyPr/>
          <a:lstStyle/>
          <a:p>
            <a:r>
              <a:rPr lang="en-US" dirty="0"/>
              <a:t>About Graph Databases</a:t>
            </a:r>
          </a:p>
        </p:txBody>
      </p:sp>
      <p:sp>
        <p:nvSpPr>
          <p:cNvPr id="8" name="Text Placeholder 7">
            <a:extLst>
              <a:ext uri="{FF2B5EF4-FFF2-40B4-BE49-F238E27FC236}">
                <a16:creationId xmlns:a16="http://schemas.microsoft.com/office/drawing/2014/main" id="{C1CC45B8-69C3-B026-D7D3-B31092DB19E4}"/>
              </a:ext>
            </a:extLst>
          </p:cNvPr>
          <p:cNvSpPr>
            <a:spLocks noGrp="1"/>
          </p:cNvSpPr>
          <p:nvPr>
            <p:ph type="body" idx="1"/>
          </p:nvPr>
        </p:nvSpPr>
        <p:spPr>
          <a:xfrm>
            <a:off x="618595" y="1469429"/>
            <a:ext cx="8011055" cy="576262"/>
          </a:xfrm>
        </p:spPr>
        <p:txBody>
          <a:bodyPr/>
          <a:lstStyle/>
          <a:p>
            <a:r>
              <a:rPr lang="en-US" dirty="0">
                <a:solidFill>
                  <a:schemeClr val="accent2"/>
                </a:solidFill>
              </a:rPr>
              <a:t>Exploring </a:t>
            </a:r>
            <a:r>
              <a:rPr lang="en-US" b="1" dirty="0">
                <a:solidFill>
                  <a:schemeClr val="accent2"/>
                </a:solidFill>
              </a:rPr>
              <a:t>relationships</a:t>
            </a:r>
            <a:r>
              <a:rPr lang="en-US" dirty="0">
                <a:solidFill>
                  <a:schemeClr val="accent2"/>
                </a:solidFill>
              </a:rPr>
              <a:t> between </a:t>
            </a:r>
            <a:r>
              <a:rPr lang="en-US" b="1" dirty="0">
                <a:solidFill>
                  <a:schemeClr val="accent2"/>
                </a:solidFill>
              </a:rPr>
              <a:t>entities</a:t>
            </a:r>
            <a:endParaRPr lang="en-US" dirty="0">
              <a:solidFill>
                <a:schemeClr val="accent2"/>
              </a:solidFill>
            </a:endParaRPr>
          </a:p>
        </p:txBody>
      </p:sp>
      <p:sp>
        <p:nvSpPr>
          <p:cNvPr id="9" name="Content Placeholder 8">
            <a:extLst>
              <a:ext uri="{FF2B5EF4-FFF2-40B4-BE49-F238E27FC236}">
                <a16:creationId xmlns:a16="http://schemas.microsoft.com/office/drawing/2014/main" id="{4DA198AA-DE55-9584-DD16-1B1D198B7BF4}"/>
              </a:ext>
            </a:extLst>
          </p:cNvPr>
          <p:cNvSpPr>
            <a:spLocks noGrp="1"/>
          </p:cNvSpPr>
          <p:nvPr>
            <p:ph sz="half" idx="2"/>
          </p:nvPr>
        </p:nvSpPr>
        <p:spPr>
          <a:xfrm>
            <a:off x="677334" y="2247388"/>
            <a:ext cx="4185623" cy="3304117"/>
          </a:xfrm>
        </p:spPr>
        <p:txBody>
          <a:bodyPr/>
          <a:lstStyle/>
          <a:p>
            <a:r>
              <a:rPr lang="en-US" dirty="0"/>
              <a:t>Recommendation engines</a:t>
            </a:r>
          </a:p>
          <a:p>
            <a:r>
              <a:rPr lang="en-US" dirty="0"/>
              <a:t>Social networks</a:t>
            </a:r>
          </a:p>
          <a:p>
            <a:r>
              <a:rPr lang="en-US" dirty="0"/>
              <a:t>Symbolic reasoning</a:t>
            </a:r>
          </a:p>
          <a:p>
            <a:r>
              <a:rPr lang="en-US" dirty="0"/>
              <a:t>Identity and access management</a:t>
            </a:r>
          </a:p>
          <a:p>
            <a:r>
              <a:rPr lang="en-US" dirty="0"/>
              <a:t>Knowledge graphs</a:t>
            </a:r>
          </a:p>
        </p:txBody>
      </p:sp>
      <p:sp>
        <p:nvSpPr>
          <p:cNvPr id="11" name="Content Placeholder 10">
            <a:extLst>
              <a:ext uri="{FF2B5EF4-FFF2-40B4-BE49-F238E27FC236}">
                <a16:creationId xmlns:a16="http://schemas.microsoft.com/office/drawing/2014/main" id="{9123A93C-2F24-B76F-7222-972D9F64AFBA}"/>
              </a:ext>
            </a:extLst>
          </p:cNvPr>
          <p:cNvSpPr>
            <a:spLocks noGrp="1"/>
          </p:cNvSpPr>
          <p:nvPr>
            <p:ph sz="quarter" idx="4"/>
          </p:nvPr>
        </p:nvSpPr>
        <p:spPr>
          <a:xfrm>
            <a:off x="5089973" y="2247388"/>
            <a:ext cx="4185617" cy="3304117"/>
          </a:xfrm>
        </p:spPr>
        <p:txBody>
          <a:bodyPr/>
          <a:lstStyle/>
          <a:p>
            <a:r>
              <a:rPr lang="en-US" dirty="0"/>
              <a:t>Fraud detection</a:t>
            </a:r>
          </a:p>
          <a:p>
            <a:r>
              <a:rPr lang="en-US" dirty="0"/>
              <a:t>Asset management</a:t>
            </a:r>
          </a:p>
          <a:p>
            <a:r>
              <a:rPr lang="en-US" dirty="0"/>
              <a:t>Master data management</a:t>
            </a:r>
          </a:p>
          <a:p>
            <a:r>
              <a:rPr lang="en-US" dirty="0"/>
              <a:t>Supply chain management</a:t>
            </a:r>
          </a:p>
          <a:p>
            <a:r>
              <a:rPr lang="en-US" dirty="0"/>
              <a:t>Situational awareness</a:t>
            </a:r>
          </a:p>
          <a:p>
            <a:pPr marL="0" indent="0">
              <a:buNone/>
            </a:pPr>
            <a:endParaRPr lang="en-US" dirty="0"/>
          </a:p>
        </p:txBody>
      </p:sp>
    </p:spTree>
    <p:extLst>
      <p:ext uri="{BB962C8B-B14F-4D97-AF65-F5344CB8AC3E}">
        <p14:creationId xmlns:p14="http://schemas.microsoft.com/office/powerpoint/2010/main" val="192825809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255EE9-94A4-4868-A04E-7F3D30F68BF9}"/>
              </a:ext>
            </a:extLst>
          </p:cNvPr>
          <p:cNvSpPr>
            <a:spLocks noGrp="1"/>
          </p:cNvSpPr>
          <p:nvPr>
            <p:ph type="title"/>
          </p:nvPr>
        </p:nvSpPr>
        <p:spPr/>
        <p:txBody>
          <a:bodyPr/>
          <a:lstStyle/>
          <a:p>
            <a:r>
              <a:rPr lang="en-US" dirty="0"/>
              <a:t>Steps to Load</a:t>
            </a:r>
          </a:p>
        </p:txBody>
      </p:sp>
      <p:sp>
        <p:nvSpPr>
          <p:cNvPr id="3" name="Content Placeholder 2">
            <a:extLst>
              <a:ext uri="{FF2B5EF4-FFF2-40B4-BE49-F238E27FC236}">
                <a16:creationId xmlns:a16="http://schemas.microsoft.com/office/drawing/2014/main" id="{BA0C95CE-9183-4C16-9050-20B08775C22E}"/>
              </a:ext>
            </a:extLst>
          </p:cNvPr>
          <p:cNvSpPr>
            <a:spLocks noGrp="1"/>
          </p:cNvSpPr>
          <p:nvPr>
            <p:ph idx="1"/>
          </p:nvPr>
        </p:nvSpPr>
        <p:spPr>
          <a:xfrm>
            <a:off x="549538" y="1439187"/>
            <a:ext cx="11090274" cy="3979625"/>
          </a:xfrm>
          <a:solidFill>
            <a:schemeClr val="bg1"/>
          </a:solidFill>
        </p:spPr>
        <p:txBody>
          <a:bodyPr/>
          <a:lstStyle/>
          <a:p>
            <a:pPr marL="0" indent="0">
              <a:buNone/>
            </a:pPr>
            <a:r>
              <a:rPr lang="en-US" dirty="0"/>
              <a:t>1. Create an Azure account (or log into your existing Azure account).</a:t>
            </a:r>
          </a:p>
          <a:p>
            <a:pPr marL="0" indent="0">
              <a:buNone/>
            </a:pPr>
            <a:r>
              <a:rPr lang="en-US" dirty="0"/>
              <a:t>2. Create a Cosmos DB Gremlin API Azure resource.</a:t>
            </a:r>
          </a:p>
          <a:p>
            <a:pPr marL="0" indent="0">
              <a:buNone/>
            </a:pPr>
            <a:r>
              <a:rPr lang="en-US" dirty="0"/>
              <a:t>3. Add a database named </a:t>
            </a:r>
            <a:r>
              <a:rPr lang="en-US" b="1" dirty="0"/>
              <a:t>recommender </a:t>
            </a:r>
            <a:r>
              <a:rPr lang="en-US" dirty="0"/>
              <a:t>and a collection named </a:t>
            </a:r>
            <a:r>
              <a:rPr lang="en-US" b="1" dirty="0" err="1"/>
              <a:t>dataweekender</a:t>
            </a:r>
            <a:r>
              <a:rPr lang="en-US" b="1" dirty="0"/>
              <a:t>-demo </a:t>
            </a:r>
            <a:r>
              <a:rPr lang="en-US" dirty="0"/>
              <a:t>with a partition key of </a:t>
            </a:r>
            <a:r>
              <a:rPr lang="en-US" b="1" dirty="0"/>
              <a:t>type</a:t>
            </a:r>
            <a:r>
              <a:rPr lang="en-US" dirty="0"/>
              <a:t>.</a:t>
            </a:r>
          </a:p>
          <a:p>
            <a:pPr marL="0" indent="0">
              <a:buNone/>
            </a:pPr>
            <a:r>
              <a:rPr lang="en-US" dirty="0"/>
              <a:t>4. Download the starting Jupyter Notebook.</a:t>
            </a:r>
          </a:p>
          <a:p>
            <a:pPr marL="0" indent="0">
              <a:buNone/>
            </a:pPr>
            <a:r>
              <a:rPr lang="en-US" dirty="0"/>
              <a:t>5. Update the connection details with your values.</a:t>
            </a:r>
          </a:p>
          <a:p>
            <a:pPr marL="0" indent="0">
              <a:buNone/>
            </a:pPr>
            <a:r>
              <a:rPr lang="en-US" dirty="0"/>
              <a:t>6. Run the Jupyter Notebook to load the data into your Cosmos DB Gremlin API </a:t>
            </a:r>
            <a:r>
              <a:rPr lang="en-US" b="1" dirty="0" err="1"/>
              <a:t>recommender.dataweekender</a:t>
            </a:r>
            <a:r>
              <a:rPr lang="en-US" b="1" dirty="0"/>
              <a:t>-demo</a:t>
            </a:r>
            <a:r>
              <a:rPr lang="en-US" dirty="0"/>
              <a:t> collection.</a:t>
            </a:r>
          </a:p>
          <a:p>
            <a:pPr marL="0" indent="0">
              <a:buNone/>
            </a:pPr>
            <a:endParaRPr lang="en-US" dirty="0"/>
          </a:p>
          <a:p>
            <a:pPr marL="0" indent="0">
              <a:buNone/>
            </a:pPr>
            <a:r>
              <a:rPr lang="en-US" dirty="0"/>
              <a:t>Clone the repo from GitHub at: </a:t>
            </a:r>
            <a:r>
              <a:rPr lang="en-US" dirty="0">
                <a:hlinkClick r:id="rId2"/>
              </a:rPr>
              <a:t>https://bit.ly/sd-dtwkcu5</a:t>
            </a:r>
            <a:endParaRPr lang="en-US" dirty="0"/>
          </a:p>
          <a:p>
            <a:pPr marL="0" indent="0">
              <a:buNone/>
            </a:pPr>
            <a:endParaRPr lang="en-US" dirty="0"/>
          </a:p>
        </p:txBody>
      </p:sp>
    </p:spTree>
    <p:extLst>
      <p:ext uri="{BB962C8B-B14F-4D97-AF65-F5344CB8AC3E}">
        <p14:creationId xmlns:p14="http://schemas.microsoft.com/office/powerpoint/2010/main" val="231059564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289CAC-8DD1-410C-B42A-CA59E3303A5E}"/>
              </a:ext>
            </a:extLst>
          </p:cNvPr>
          <p:cNvSpPr>
            <a:spLocks noGrp="1"/>
          </p:cNvSpPr>
          <p:nvPr>
            <p:ph type="title"/>
          </p:nvPr>
        </p:nvSpPr>
        <p:spPr>
          <a:xfrm>
            <a:off x="533400" y="365125"/>
            <a:ext cx="4686552" cy="1325563"/>
          </a:xfrm>
        </p:spPr>
        <p:txBody>
          <a:bodyPr/>
          <a:lstStyle/>
          <a:p>
            <a:pPr algn="ctr"/>
            <a:r>
              <a:rPr lang="en-US" dirty="0"/>
              <a:t>Loading the Database</a:t>
            </a:r>
          </a:p>
        </p:txBody>
      </p:sp>
      <p:sp>
        <p:nvSpPr>
          <p:cNvPr id="3" name="Content Placeholder 2">
            <a:extLst>
              <a:ext uri="{FF2B5EF4-FFF2-40B4-BE49-F238E27FC236}">
                <a16:creationId xmlns:a16="http://schemas.microsoft.com/office/drawing/2014/main" id="{41D9C8FA-ACAB-4CD1-94CF-1E7990DB5AAE}"/>
              </a:ext>
            </a:extLst>
          </p:cNvPr>
          <p:cNvSpPr>
            <a:spLocks noGrp="1"/>
          </p:cNvSpPr>
          <p:nvPr>
            <p:ph idx="1"/>
          </p:nvPr>
        </p:nvSpPr>
        <p:spPr>
          <a:xfrm>
            <a:off x="221129" y="1825625"/>
            <a:ext cx="5590023" cy="3720540"/>
          </a:xfrm>
        </p:spPr>
        <p:txBody>
          <a:bodyPr>
            <a:normAutofit/>
          </a:bodyPr>
          <a:lstStyle/>
          <a:p>
            <a:r>
              <a:rPr lang="en-US" sz="1600" dirty="0"/>
              <a:t>Read in data using </a:t>
            </a:r>
            <a:r>
              <a:rPr lang="en-US" sz="1600" b="1" dirty="0"/>
              <a:t>pandas</a:t>
            </a:r>
            <a:r>
              <a:rPr lang="en-US" sz="1600" dirty="0"/>
              <a:t> in Python.</a:t>
            </a:r>
          </a:p>
          <a:p>
            <a:pPr lvl="1"/>
            <a:r>
              <a:rPr lang="en-US" dirty="0"/>
              <a:t>Azure Data Studio + Jupyter Notebook</a:t>
            </a:r>
          </a:p>
          <a:p>
            <a:r>
              <a:rPr lang="en-US" sz="1600" dirty="0"/>
              <a:t>Use </a:t>
            </a:r>
            <a:r>
              <a:rPr lang="en-US" sz="1600" b="1" dirty="0" err="1"/>
              <a:t>gremlinpython</a:t>
            </a:r>
            <a:r>
              <a:rPr lang="en-US" sz="1600" dirty="0"/>
              <a:t> to connect to Cosmos DB Gremlin API.</a:t>
            </a:r>
          </a:p>
          <a:p>
            <a:r>
              <a:rPr lang="en-US" sz="1600" dirty="0"/>
              <a:t>Create vertices for themes and episodes.</a:t>
            </a:r>
          </a:p>
          <a:p>
            <a:r>
              <a:rPr lang="en-US" sz="1600" dirty="0"/>
              <a:t>Create edges for episodes that contain themes</a:t>
            </a:r>
          </a:p>
          <a:p>
            <a:pPr lvl="1"/>
            <a:r>
              <a:rPr lang="en-US" dirty="0"/>
              <a:t>Can use to() and from() to build relationships.  Direction matters.</a:t>
            </a:r>
          </a:p>
          <a:p>
            <a:pPr lvl="1"/>
            <a:r>
              <a:rPr lang="en-US" dirty="0"/>
              <a:t>Much like foreign keys in relational databases, both vertices need to exist </a:t>
            </a:r>
          </a:p>
        </p:txBody>
      </p:sp>
      <p:sp>
        <p:nvSpPr>
          <p:cNvPr id="4" name="TextBox 3">
            <a:extLst>
              <a:ext uri="{FF2B5EF4-FFF2-40B4-BE49-F238E27FC236}">
                <a16:creationId xmlns:a16="http://schemas.microsoft.com/office/drawing/2014/main" id="{1D9E9FE2-0FEC-48FC-9588-44FCA70B19D8}"/>
              </a:ext>
            </a:extLst>
          </p:cNvPr>
          <p:cNvSpPr txBox="1"/>
          <p:nvPr/>
        </p:nvSpPr>
        <p:spPr>
          <a:xfrm>
            <a:off x="5811152" y="1269315"/>
            <a:ext cx="6261319" cy="4185761"/>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endParaRPr lang="en-US" sz="1400" dirty="0">
              <a:solidFill>
                <a:srgbClr val="212121"/>
              </a:solidFill>
              <a:latin typeface="Consolas" panose="020B0609020204030204" pitchFamily="49" charset="0"/>
            </a:endParaRPr>
          </a:p>
          <a:p>
            <a:r>
              <a:rPr lang="en-US" sz="1400" dirty="0">
                <a:solidFill>
                  <a:srgbClr val="008000"/>
                </a:solidFill>
                <a:latin typeface="Consolas" panose="020B0609020204030204" pitchFamily="49" charset="0"/>
              </a:rPr>
              <a:t># </a:t>
            </a:r>
            <a:r>
              <a:rPr lang="en-US" sz="1400" dirty="0" err="1">
                <a:solidFill>
                  <a:srgbClr val="008000"/>
                </a:solidFill>
                <a:latin typeface="Consolas" panose="020B0609020204030204" pitchFamily="49" charset="0"/>
              </a:rPr>
              <a:t>GraphSON</a:t>
            </a:r>
            <a:r>
              <a:rPr lang="en-US" sz="1400" dirty="0">
                <a:solidFill>
                  <a:srgbClr val="008000"/>
                </a:solidFill>
                <a:latin typeface="Consolas" panose="020B0609020204030204" pitchFamily="49" charset="0"/>
              </a:rPr>
              <a:t> V2 is called out here, as V3 is not supported yet</a:t>
            </a:r>
          </a:p>
          <a:p>
            <a:r>
              <a:rPr lang="en-US" sz="1400" dirty="0" err="1">
                <a:solidFill>
                  <a:srgbClr val="212121"/>
                </a:solidFill>
                <a:latin typeface="Consolas" panose="020B0609020204030204" pitchFamily="49" charset="0"/>
              </a:rPr>
              <a:t>gremlin_client</a:t>
            </a:r>
            <a:r>
              <a:rPr lang="en-US" sz="1400" dirty="0">
                <a:solidFill>
                  <a:srgbClr val="212121"/>
                </a:solidFill>
                <a:latin typeface="Consolas" panose="020B0609020204030204" pitchFamily="49" charset="0"/>
              </a:rPr>
              <a:t> = </a:t>
            </a:r>
            <a:r>
              <a:rPr lang="en-US" sz="1400" dirty="0" err="1">
                <a:solidFill>
                  <a:srgbClr val="212121"/>
                </a:solidFill>
                <a:latin typeface="Consolas" panose="020B0609020204030204" pitchFamily="49" charset="0"/>
              </a:rPr>
              <a:t>client.Client</a:t>
            </a:r>
            <a:r>
              <a:rPr lang="en-US" sz="1400" dirty="0">
                <a:solidFill>
                  <a:srgbClr val="212121"/>
                </a:solidFill>
                <a:latin typeface="Consolas" panose="020B0609020204030204" pitchFamily="49" charset="0"/>
              </a:rPr>
              <a:t>(</a:t>
            </a:r>
          </a:p>
          <a:p>
            <a:r>
              <a:rPr lang="en-US" sz="1400" dirty="0">
                <a:solidFill>
                  <a:srgbClr val="212121"/>
                </a:solidFill>
                <a:latin typeface="Consolas" panose="020B0609020204030204" pitchFamily="49" charset="0"/>
              </a:rPr>
              <a:t>        '</a:t>
            </a:r>
            <a:r>
              <a:rPr lang="en-US" sz="1400" dirty="0" err="1">
                <a:solidFill>
                  <a:srgbClr val="212121"/>
                </a:solidFill>
                <a:latin typeface="Consolas" panose="020B0609020204030204" pitchFamily="49" charset="0"/>
              </a:rPr>
              <a:t>wss</a:t>
            </a:r>
            <a:r>
              <a:rPr lang="en-US" sz="1400" dirty="0">
                <a:solidFill>
                  <a:srgbClr val="212121"/>
                </a:solidFill>
                <a:latin typeface="Consolas" panose="020B0609020204030204" pitchFamily="49" charset="0"/>
              </a:rPr>
              <a:t>://' + ENDPOINT + ':443/', 'g',</a:t>
            </a:r>
          </a:p>
          <a:p>
            <a:r>
              <a:rPr lang="en-US" sz="1400" dirty="0">
                <a:solidFill>
                  <a:srgbClr val="212121"/>
                </a:solidFill>
                <a:latin typeface="Consolas" panose="020B0609020204030204" pitchFamily="49" charset="0"/>
              </a:rPr>
              <a:t>        username="/</a:t>
            </a:r>
            <a:r>
              <a:rPr lang="en-US" sz="1400" dirty="0" err="1">
                <a:solidFill>
                  <a:srgbClr val="212121"/>
                </a:solidFill>
                <a:latin typeface="Consolas" panose="020B0609020204030204" pitchFamily="49" charset="0"/>
              </a:rPr>
              <a:t>dbs</a:t>
            </a:r>
            <a:r>
              <a:rPr lang="en-US" sz="1400" dirty="0">
                <a:solidFill>
                  <a:srgbClr val="212121"/>
                </a:solidFill>
                <a:latin typeface="Consolas" panose="020B0609020204030204" pitchFamily="49" charset="0"/>
              </a:rPr>
              <a:t>/" + DATABASE + "/</a:t>
            </a:r>
            <a:r>
              <a:rPr lang="en-US" sz="1400" dirty="0" err="1">
                <a:solidFill>
                  <a:srgbClr val="212121"/>
                </a:solidFill>
                <a:latin typeface="Consolas" panose="020B0609020204030204" pitchFamily="49" charset="0"/>
              </a:rPr>
              <a:t>colls</a:t>
            </a:r>
            <a:r>
              <a:rPr lang="en-US" sz="1400" dirty="0">
                <a:solidFill>
                  <a:srgbClr val="212121"/>
                </a:solidFill>
                <a:latin typeface="Consolas" panose="020B0609020204030204" pitchFamily="49" charset="0"/>
              </a:rPr>
              <a:t>/" + COLLECTION,</a:t>
            </a:r>
          </a:p>
          <a:p>
            <a:r>
              <a:rPr lang="en-US" sz="1400" dirty="0">
                <a:solidFill>
                  <a:srgbClr val="212121"/>
                </a:solidFill>
                <a:latin typeface="Consolas" panose="020B0609020204030204" pitchFamily="49" charset="0"/>
              </a:rPr>
              <a:t>        password=PRIMARY_KEY,</a:t>
            </a:r>
          </a:p>
          <a:p>
            <a:r>
              <a:rPr lang="en-US" sz="1400" dirty="0">
                <a:solidFill>
                  <a:srgbClr val="212121"/>
                </a:solidFill>
                <a:latin typeface="Consolas" panose="020B0609020204030204" pitchFamily="49" charset="0"/>
              </a:rPr>
              <a:t>        </a:t>
            </a:r>
            <a:r>
              <a:rPr lang="en-US" sz="1400" dirty="0" err="1">
                <a:solidFill>
                  <a:srgbClr val="212121"/>
                </a:solidFill>
                <a:latin typeface="Consolas" panose="020B0609020204030204" pitchFamily="49" charset="0"/>
              </a:rPr>
              <a:t>message_serializer</a:t>
            </a:r>
            <a:r>
              <a:rPr lang="en-US" sz="1400" dirty="0">
                <a:solidFill>
                  <a:srgbClr val="212121"/>
                </a:solidFill>
                <a:latin typeface="Consolas" panose="020B0609020204030204" pitchFamily="49" charset="0"/>
              </a:rPr>
              <a:t>=serializer.GraphSONSerializersV2d0()</a:t>
            </a:r>
          </a:p>
          <a:p>
            <a:r>
              <a:rPr lang="en-US" sz="1400" dirty="0">
                <a:solidFill>
                  <a:srgbClr val="212121"/>
                </a:solidFill>
                <a:latin typeface="Consolas" panose="020B0609020204030204" pitchFamily="49" charset="0"/>
              </a:rPr>
              <a:t>    )</a:t>
            </a:r>
          </a:p>
          <a:p>
            <a:endParaRPr lang="en-US" sz="1400" dirty="0">
              <a:solidFill>
                <a:srgbClr val="008000"/>
              </a:solidFill>
              <a:latin typeface="Consolas" panose="020B0609020204030204" pitchFamily="49" charset="0"/>
            </a:endParaRPr>
          </a:p>
          <a:p>
            <a:r>
              <a:rPr lang="en-US" sz="1400" dirty="0">
                <a:solidFill>
                  <a:srgbClr val="008000"/>
                </a:solidFill>
                <a:latin typeface="Consolas" panose="020B0609020204030204" pitchFamily="49" charset="0"/>
              </a:rPr>
              <a:t># Purge graph</a:t>
            </a:r>
          </a:p>
          <a:p>
            <a:r>
              <a:rPr lang="en-US" sz="1400" dirty="0" err="1">
                <a:solidFill>
                  <a:srgbClr val="212121"/>
                </a:solidFill>
                <a:latin typeface="Consolas" panose="020B0609020204030204" pitchFamily="49" charset="0"/>
              </a:rPr>
              <a:t>cleanup_graph</a:t>
            </a:r>
            <a:r>
              <a:rPr lang="en-US" sz="1400" dirty="0">
                <a:solidFill>
                  <a:srgbClr val="212121"/>
                </a:solidFill>
                <a:latin typeface="Consolas" panose="020B0609020204030204" pitchFamily="49" charset="0"/>
              </a:rPr>
              <a:t>(</a:t>
            </a:r>
            <a:r>
              <a:rPr lang="en-US" sz="1400" dirty="0" err="1">
                <a:solidFill>
                  <a:srgbClr val="212121"/>
                </a:solidFill>
                <a:latin typeface="Consolas" panose="020B0609020204030204" pitchFamily="49" charset="0"/>
              </a:rPr>
              <a:t>gremlin_client</a:t>
            </a:r>
            <a:r>
              <a:rPr lang="en-US" sz="1400" dirty="0">
                <a:solidFill>
                  <a:srgbClr val="212121"/>
                </a:solidFill>
                <a:latin typeface="Consolas" panose="020B0609020204030204" pitchFamily="49" charset="0"/>
              </a:rPr>
              <a:t>)</a:t>
            </a:r>
          </a:p>
          <a:p>
            <a:endParaRPr lang="en-US" sz="1400" dirty="0"/>
          </a:p>
          <a:p>
            <a:r>
              <a:rPr lang="en-US" sz="1400" dirty="0">
                <a:solidFill>
                  <a:srgbClr val="008000"/>
                </a:solidFill>
                <a:latin typeface="Consolas" panose="020B0609020204030204" pitchFamily="49" charset="0"/>
              </a:rPr>
              <a:t># Insert vertices (nodes)</a:t>
            </a:r>
          </a:p>
          <a:p>
            <a:r>
              <a:rPr lang="en-US" sz="1400" dirty="0" err="1">
                <a:solidFill>
                  <a:srgbClr val="212121"/>
                </a:solidFill>
                <a:latin typeface="Consolas" panose="020B0609020204030204" pitchFamily="49" charset="0"/>
              </a:rPr>
              <a:t>insert_vertices</a:t>
            </a:r>
            <a:r>
              <a:rPr lang="en-US" sz="1400" dirty="0">
                <a:solidFill>
                  <a:srgbClr val="212121"/>
                </a:solidFill>
                <a:latin typeface="Consolas" panose="020B0609020204030204" pitchFamily="49" charset="0"/>
              </a:rPr>
              <a:t>(</a:t>
            </a:r>
            <a:r>
              <a:rPr lang="en-US" sz="1400" dirty="0" err="1">
                <a:solidFill>
                  <a:srgbClr val="212121"/>
                </a:solidFill>
                <a:latin typeface="Consolas" panose="020B0609020204030204" pitchFamily="49" charset="0"/>
              </a:rPr>
              <a:t>gremlin_client</a:t>
            </a:r>
            <a:r>
              <a:rPr lang="en-US" sz="1400" dirty="0">
                <a:solidFill>
                  <a:srgbClr val="212121"/>
                </a:solidFill>
                <a:latin typeface="Consolas" panose="020B0609020204030204" pitchFamily="49" charset="0"/>
              </a:rPr>
              <a:t>)</a:t>
            </a:r>
          </a:p>
          <a:p>
            <a:endParaRPr lang="en-US" sz="1400" dirty="0">
              <a:solidFill>
                <a:srgbClr val="008000"/>
              </a:solidFill>
              <a:latin typeface="Consolas" panose="020B0609020204030204" pitchFamily="49" charset="0"/>
            </a:endParaRPr>
          </a:p>
          <a:p>
            <a:r>
              <a:rPr lang="en-US" sz="1400" dirty="0">
                <a:solidFill>
                  <a:srgbClr val="008000"/>
                </a:solidFill>
                <a:latin typeface="Consolas" panose="020B0609020204030204" pitchFamily="49" charset="0"/>
              </a:rPr>
              <a:t># Insert edges (relationships)</a:t>
            </a:r>
          </a:p>
          <a:p>
            <a:r>
              <a:rPr lang="en-US" sz="1400" dirty="0" err="1">
                <a:solidFill>
                  <a:srgbClr val="212121"/>
                </a:solidFill>
                <a:latin typeface="Consolas" panose="020B0609020204030204" pitchFamily="49" charset="0"/>
              </a:rPr>
              <a:t>insert_edges</a:t>
            </a:r>
            <a:r>
              <a:rPr lang="en-US" sz="1400" dirty="0">
                <a:solidFill>
                  <a:srgbClr val="212121"/>
                </a:solidFill>
                <a:latin typeface="Consolas" panose="020B0609020204030204" pitchFamily="49" charset="0"/>
              </a:rPr>
              <a:t>(</a:t>
            </a:r>
            <a:r>
              <a:rPr lang="en-US" sz="1400" dirty="0" err="1">
                <a:solidFill>
                  <a:srgbClr val="212121"/>
                </a:solidFill>
                <a:latin typeface="Consolas" panose="020B0609020204030204" pitchFamily="49" charset="0"/>
              </a:rPr>
              <a:t>gremlin_client</a:t>
            </a:r>
            <a:r>
              <a:rPr lang="en-US" sz="1400" dirty="0">
                <a:solidFill>
                  <a:srgbClr val="212121"/>
                </a:solidFill>
                <a:latin typeface="Consolas" panose="020B0609020204030204" pitchFamily="49" charset="0"/>
              </a:rPr>
              <a:t>)</a:t>
            </a:r>
          </a:p>
          <a:p>
            <a:endParaRPr lang="en-US" sz="1400" b="0" dirty="0">
              <a:solidFill>
                <a:srgbClr val="212121"/>
              </a:solidFill>
              <a:effectLst/>
              <a:latin typeface="Consolas" panose="020B0609020204030204" pitchFamily="49" charset="0"/>
            </a:endParaRPr>
          </a:p>
        </p:txBody>
      </p:sp>
    </p:spTree>
    <p:extLst>
      <p:ext uri="{BB962C8B-B14F-4D97-AF65-F5344CB8AC3E}">
        <p14:creationId xmlns:p14="http://schemas.microsoft.com/office/powerpoint/2010/main" val="123947791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333D2D-E4CF-A516-2F7E-CB0B48816512}"/>
              </a:ext>
            </a:extLst>
          </p:cNvPr>
          <p:cNvSpPr>
            <a:spLocks noGrp="1"/>
          </p:cNvSpPr>
          <p:nvPr>
            <p:ph type="title"/>
          </p:nvPr>
        </p:nvSpPr>
        <p:spPr/>
        <p:txBody>
          <a:bodyPr/>
          <a:lstStyle/>
          <a:p>
            <a:r>
              <a:rPr lang="en-US" dirty="0"/>
              <a:t>Graph Traversal</a:t>
            </a:r>
          </a:p>
        </p:txBody>
      </p:sp>
      <p:sp>
        <p:nvSpPr>
          <p:cNvPr id="5" name="Text Placeholder 4">
            <a:extLst>
              <a:ext uri="{FF2B5EF4-FFF2-40B4-BE49-F238E27FC236}">
                <a16:creationId xmlns:a16="http://schemas.microsoft.com/office/drawing/2014/main" id="{B410B04D-12F5-6CF6-2673-746DB9888A47}"/>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19064108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70D098-B878-434B-874B-D5411C9CF4FF}"/>
              </a:ext>
            </a:extLst>
          </p:cNvPr>
          <p:cNvSpPr>
            <a:spLocks noGrp="1"/>
          </p:cNvSpPr>
          <p:nvPr>
            <p:ph type="title"/>
          </p:nvPr>
        </p:nvSpPr>
        <p:spPr/>
        <p:txBody>
          <a:bodyPr/>
          <a:lstStyle/>
          <a:p>
            <a:r>
              <a:rPr lang="en-US" dirty="0"/>
              <a:t>Graph Traversal</a:t>
            </a:r>
          </a:p>
        </p:txBody>
      </p:sp>
      <p:sp>
        <p:nvSpPr>
          <p:cNvPr id="3" name="Content Placeholder 2">
            <a:extLst>
              <a:ext uri="{FF2B5EF4-FFF2-40B4-BE49-F238E27FC236}">
                <a16:creationId xmlns:a16="http://schemas.microsoft.com/office/drawing/2014/main" id="{B0FCBDF2-8378-43CF-A924-9DE13D94F1B4}"/>
              </a:ext>
            </a:extLst>
          </p:cNvPr>
          <p:cNvSpPr>
            <a:spLocks noGrp="1"/>
          </p:cNvSpPr>
          <p:nvPr>
            <p:ph idx="1"/>
          </p:nvPr>
        </p:nvSpPr>
        <p:spPr>
          <a:xfrm>
            <a:off x="1951630" y="1207247"/>
            <a:ext cx="9710102" cy="4606699"/>
          </a:xfrm>
        </p:spPr>
        <p:txBody>
          <a:bodyPr>
            <a:noAutofit/>
          </a:bodyPr>
          <a:lstStyle/>
          <a:p>
            <a:r>
              <a:rPr lang="en-US" sz="2200" dirty="0"/>
              <a:t>Gremlin is written and read left-to-right</a:t>
            </a:r>
          </a:p>
          <a:p>
            <a:r>
              <a:rPr lang="en-US" sz="2200" dirty="0"/>
              <a:t>See a statement as a pipeline</a:t>
            </a:r>
          </a:p>
          <a:p>
            <a:r>
              <a:rPr lang="en-US" sz="2200" dirty="0"/>
              <a:t>Starts with the graph as </a:t>
            </a:r>
            <a:r>
              <a:rPr lang="en-US" sz="2200" dirty="0">
                <a:latin typeface="Consolas" panose="020B0609020204030204" pitchFamily="49" charset="0"/>
              </a:rPr>
              <a:t>g</a:t>
            </a:r>
          </a:p>
          <a:p>
            <a:r>
              <a:rPr lang="en-US" sz="2200" dirty="0"/>
              <a:t>Navigate vertices with V and edges with E</a:t>
            </a:r>
          </a:p>
          <a:p>
            <a:r>
              <a:rPr lang="en-US" sz="2200" dirty="0"/>
              <a:t>Follow directions of relationships</a:t>
            </a:r>
          </a:p>
          <a:p>
            <a:pPr lvl="1"/>
            <a:r>
              <a:rPr lang="en-US" sz="2200" dirty="0"/>
              <a:t>In</a:t>
            </a:r>
          </a:p>
          <a:p>
            <a:pPr lvl="1"/>
            <a:r>
              <a:rPr lang="en-US" sz="2200" dirty="0"/>
              <a:t>Out</a:t>
            </a:r>
          </a:p>
          <a:p>
            <a:pPr lvl="1"/>
            <a:r>
              <a:rPr lang="en-US" sz="2200" dirty="0"/>
              <a:t>Both – gets In and Out</a:t>
            </a:r>
          </a:p>
        </p:txBody>
      </p:sp>
    </p:spTree>
    <p:extLst>
      <p:ext uri="{BB962C8B-B14F-4D97-AF65-F5344CB8AC3E}">
        <p14:creationId xmlns:p14="http://schemas.microsoft.com/office/powerpoint/2010/main" val="345559782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D41A01-F22E-99D2-E8F1-259A9978385A}"/>
              </a:ext>
            </a:extLst>
          </p:cNvPr>
          <p:cNvSpPr>
            <a:spLocks noGrp="1"/>
          </p:cNvSpPr>
          <p:nvPr>
            <p:ph type="title"/>
          </p:nvPr>
        </p:nvSpPr>
        <p:spPr/>
        <p:txBody>
          <a:bodyPr/>
          <a:lstStyle/>
          <a:p>
            <a:r>
              <a:rPr lang="en-US" dirty="0"/>
              <a:t>Where to Run the Queries</a:t>
            </a:r>
          </a:p>
        </p:txBody>
      </p:sp>
      <p:sp>
        <p:nvSpPr>
          <p:cNvPr id="3" name="Content Placeholder 2">
            <a:extLst>
              <a:ext uri="{FF2B5EF4-FFF2-40B4-BE49-F238E27FC236}">
                <a16:creationId xmlns:a16="http://schemas.microsoft.com/office/drawing/2014/main" id="{608126CA-6B40-3EE5-0C0A-D7D9AE4E8B0A}"/>
              </a:ext>
            </a:extLst>
          </p:cNvPr>
          <p:cNvSpPr>
            <a:spLocks noGrp="1"/>
          </p:cNvSpPr>
          <p:nvPr>
            <p:ph idx="1"/>
          </p:nvPr>
        </p:nvSpPr>
        <p:spPr>
          <a:xfrm>
            <a:off x="308830" y="2160589"/>
            <a:ext cx="1919540" cy="1804372"/>
          </a:xfrm>
        </p:spPr>
        <p:txBody>
          <a:bodyPr/>
          <a:lstStyle/>
          <a:p>
            <a:r>
              <a:rPr lang="en-US" dirty="0"/>
              <a:t>Azure Data Explorer</a:t>
            </a:r>
          </a:p>
          <a:p>
            <a:r>
              <a:rPr lang="en-US" dirty="0"/>
              <a:t>Gremlin API calls</a:t>
            </a:r>
          </a:p>
        </p:txBody>
      </p:sp>
      <p:pic>
        <p:nvPicPr>
          <p:cNvPr id="4" name="05C7FA92-BF8D-4205-9879-71B358035D01">
            <a:hlinkClick r:id="" action="ppaction://media"/>
            <a:extLst>
              <a:ext uri="{FF2B5EF4-FFF2-40B4-BE49-F238E27FC236}">
                <a16:creationId xmlns:a16="http://schemas.microsoft.com/office/drawing/2014/main" id="{0A59AD80-5D48-1445-2828-BC3DE8A89B4C}"/>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477041" y="1673934"/>
            <a:ext cx="9406129" cy="4574466"/>
          </a:xfrm>
          <a:prstGeom prst="rect">
            <a:avLst/>
          </a:prstGeom>
        </p:spPr>
      </p:pic>
    </p:spTree>
    <p:extLst>
      <p:ext uri="{BB962C8B-B14F-4D97-AF65-F5344CB8AC3E}">
        <p14:creationId xmlns:p14="http://schemas.microsoft.com/office/powerpoint/2010/main" val="3045385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477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49ACE6-81D5-4822-917A-93BD745D12E9}"/>
              </a:ext>
            </a:extLst>
          </p:cNvPr>
          <p:cNvSpPr>
            <a:spLocks noGrp="1"/>
          </p:cNvSpPr>
          <p:nvPr>
            <p:ph type="title"/>
          </p:nvPr>
        </p:nvSpPr>
        <p:spPr/>
        <p:txBody>
          <a:bodyPr/>
          <a:lstStyle/>
          <a:p>
            <a:r>
              <a:rPr lang="en-US" dirty="0"/>
              <a:t>Vertex Perspective</a:t>
            </a:r>
          </a:p>
        </p:txBody>
      </p:sp>
      <p:sp>
        <p:nvSpPr>
          <p:cNvPr id="3" name="Content Placeholder 2">
            <a:extLst>
              <a:ext uri="{FF2B5EF4-FFF2-40B4-BE49-F238E27FC236}">
                <a16:creationId xmlns:a16="http://schemas.microsoft.com/office/drawing/2014/main" id="{64AECA60-5D0A-48AC-A729-56D5013463D2}"/>
              </a:ext>
            </a:extLst>
          </p:cNvPr>
          <p:cNvSpPr>
            <a:spLocks noGrp="1"/>
          </p:cNvSpPr>
          <p:nvPr>
            <p:ph idx="1"/>
          </p:nvPr>
        </p:nvSpPr>
        <p:spPr>
          <a:xfrm>
            <a:off x="345782" y="1721223"/>
            <a:ext cx="11031924" cy="3774421"/>
          </a:xfrm>
          <a:solidFill>
            <a:schemeClr val="bg1"/>
          </a:solidFill>
        </p:spPr>
        <p:txBody>
          <a:bodyPr>
            <a:normAutofit/>
          </a:bodyPr>
          <a:lstStyle/>
          <a:p>
            <a:r>
              <a:rPr lang="en-US" dirty="0"/>
              <a:t>If we look at </a:t>
            </a:r>
            <a:r>
              <a:rPr lang="en-US" b="1" dirty="0"/>
              <a:t>Database Projects 101 in ADS</a:t>
            </a:r>
            <a:r>
              <a:rPr lang="en-US" dirty="0"/>
              <a:t>, it will have </a:t>
            </a:r>
            <a:r>
              <a:rPr lang="en-US" dirty="0" err="1">
                <a:latin typeface="Consolas" panose="020B0609020204030204" pitchFamily="49" charset="0"/>
              </a:rPr>
              <a:t>inE</a:t>
            </a:r>
            <a:r>
              <a:rPr lang="en-US" dirty="0">
                <a:latin typeface="Consolas" panose="020B0609020204030204" pitchFamily="49" charset="0"/>
              </a:rPr>
              <a:t>()</a:t>
            </a:r>
            <a:r>
              <a:rPr lang="en-US" dirty="0"/>
              <a:t> because there are edges heading into it.</a:t>
            </a:r>
          </a:p>
          <a:p>
            <a:pPr lvl="1"/>
            <a:r>
              <a:rPr lang="en-US" dirty="0"/>
              <a:t>Pay close attention to the arrow direction.</a:t>
            </a:r>
          </a:p>
          <a:p>
            <a:pPr lvl="1"/>
            <a:r>
              <a:rPr lang="en-US" sz="2000" dirty="0" err="1">
                <a:latin typeface="Consolas" panose="020B0609020204030204" pitchFamily="49" charset="0"/>
              </a:rPr>
              <a:t>g.V</a:t>
            </a:r>
            <a:r>
              <a:rPr lang="en-US" sz="2000" dirty="0">
                <a:latin typeface="Consolas" panose="020B0609020204030204" pitchFamily="49" charset="0"/>
              </a:rPr>
              <a:t>().has('</a:t>
            </a:r>
            <a:r>
              <a:rPr lang="en-US" sz="2000" dirty="0" err="1">
                <a:latin typeface="Consolas" panose="020B0609020204030204" pitchFamily="49" charset="0"/>
              </a:rPr>
              <a:t>name','Database</a:t>
            </a:r>
            <a:r>
              <a:rPr lang="en-US" sz="2000" dirty="0">
                <a:latin typeface="Consolas" panose="020B0609020204030204" pitchFamily="49" charset="0"/>
              </a:rPr>
              <a:t> Projects 101 in ADS').</a:t>
            </a:r>
            <a:r>
              <a:rPr lang="en-US" sz="2000" dirty="0" err="1">
                <a:latin typeface="Consolas" panose="020B0609020204030204" pitchFamily="49" charset="0"/>
              </a:rPr>
              <a:t>inE</a:t>
            </a:r>
            <a:r>
              <a:rPr lang="en-US" sz="2000" dirty="0">
                <a:latin typeface="Consolas" panose="020B0609020204030204" pitchFamily="49" charset="0"/>
              </a:rPr>
              <a:t>()</a:t>
            </a:r>
            <a:r>
              <a:rPr lang="en-US" dirty="0"/>
              <a:t> – returns 2 edges</a:t>
            </a:r>
          </a:p>
          <a:p>
            <a:pPr lvl="1"/>
            <a:r>
              <a:rPr lang="en-US" sz="2000" dirty="0" err="1">
                <a:latin typeface="Consolas" panose="020B0609020204030204" pitchFamily="49" charset="0"/>
              </a:rPr>
              <a:t>g.V</a:t>
            </a:r>
            <a:r>
              <a:rPr lang="en-US" sz="2000" dirty="0">
                <a:latin typeface="Consolas" panose="020B0609020204030204" pitchFamily="49" charset="0"/>
              </a:rPr>
              <a:t>().has('</a:t>
            </a:r>
            <a:r>
              <a:rPr lang="en-US" sz="2000" dirty="0" err="1">
                <a:latin typeface="Consolas" panose="020B0609020204030204" pitchFamily="49" charset="0"/>
              </a:rPr>
              <a:t>name','Database</a:t>
            </a:r>
            <a:r>
              <a:rPr lang="en-US" sz="2000" dirty="0">
                <a:latin typeface="Consolas" panose="020B0609020204030204" pitchFamily="49" charset="0"/>
              </a:rPr>
              <a:t> Projects 101 in ADS').</a:t>
            </a:r>
            <a:r>
              <a:rPr lang="en-US" sz="2000" dirty="0" err="1">
                <a:latin typeface="Consolas" panose="020B0609020204030204" pitchFamily="49" charset="0"/>
              </a:rPr>
              <a:t>outE</a:t>
            </a:r>
            <a:r>
              <a:rPr lang="en-US" sz="2000" dirty="0">
                <a:latin typeface="Consolas" panose="020B0609020204030204" pitchFamily="49" charset="0"/>
              </a:rPr>
              <a:t>()</a:t>
            </a:r>
            <a:r>
              <a:rPr lang="en-US" dirty="0"/>
              <a:t> – returns 0 edges</a:t>
            </a:r>
          </a:p>
          <a:p>
            <a:r>
              <a:rPr lang="en-US" dirty="0"/>
              <a:t>If we look at </a:t>
            </a:r>
            <a:r>
              <a:rPr lang="en-US" b="1" dirty="0"/>
              <a:t>Azure</a:t>
            </a:r>
            <a:r>
              <a:rPr lang="en-US" dirty="0"/>
              <a:t>, it will have </a:t>
            </a:r>
            <a:r>
              <a:rPr lang="en-US" dirty="0" err="1"/>
              <a:t>out</a:t>
            </a:r>
            <a:r>
              <a:rPr lang="en-US" dirty="0" err="1">
                <a:latin typeface="Consolas" panose="020B0609020204030204" pitchFamily="49" charset="0"/>
              </a:rPr>
              <a:t>E</a:t>
            </a:r>
            <a:r>
              <a:rPr lang="en-US" dirty="0">
                <a:latin typeface="Consolas" panose="020B0609020204030204" pitchFamily="49" charset="0"/>
              </a:rPr>
              <a:t>()</a:t>
            </a:r>
            <a:r>
              <a:rPr lang="en-US" dirty="0"/>
              <a:t> because there are edges out of it.</a:t>
            </a:r>
          </a:p>
          <a:p>
            <a:pPr lvl="1"/>
            <a:r>
              <a:rPr lang="en-US" dirty="0"/>
              <a:t>Notice the arrow heading out of Azure to Data Projects in ADS.</a:t>
            </a:r>
          </a:p>
        </p:txBody>
      </p:sp>
      <p:pic>
        <p:nvPicPr>
          <p:cNvPr id="5" name="Picture 4">
            <a:extLst>
              <a:ext uri="{FF2B5EF4-FFF2-40B4-BE49-F238E27FC236}">
                <a16:creationId xmlns:a16="http://schemas.microsoft.com/office/drawing/2014/main" id="{1DF7C7BB-FEAF-781D-E4FA-EEDF6B943A1E}"/>
              </a:ext>
            </a:extLst>
          </p:cNvPr>
          <p:cNvPicPr>
            <a:picLocks noChangeAspect="1"/>
          </p:cNvPicPr>
          <p:nvPr/>
        </p:nvPicPr>
        <p:blipFill>
          <a:blip r:embed="rId3"/>
          <a:stretch>
            <a:fillRect/>
          </a:stretch>
        </p:blipFill>
        <p:spPr>
          <a:xfrm>
            <a:off x="7852870" y="3882939"/>
            <a:ext cx="3650130" cy="2847274"/>
          </a:xfrm>
          <a:prstGeom prst="rect">
            <a:avLst/>
          </a:prstGeom>
        </p:spPr>
      </p:pic>
    </p:spTree>
    <p:extLst>
      <p:ext uri="{BB962C8B-B14F-4D97-AF65-F5344CB8AC3E}">
        <p14:creationId xmlns:p14="http://schemas.microsoft.com/office/powerpoint/2010/main" val="426683545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388DB-74D4-43CA-BE51-4EC3000DD400}"/>
              </a:ext>
            </a:extLst>
          </p:cNvPr>
          <p:cNvSpPr>
            <a:spLocks noGrp="1"/>
          </p:cNvSpPr>
          <p:nvPr>
            <p:ph type="title"/>
          </p:nvPr>
        </p:nvSpPr>
        <p:spPr/>
        <p:txBody>
          <a:bodyPr/>
          <a:lstStyle/>
          <a:p>
            <a:r>
              <a:rPr lang="en-US" dirty="0"/>
              <a:t>Edge Perspective</a:t>
            </a:r>
          </a:p>
        </p:txBody>
      </p:sp>
      <p:sp>
        <p:nvSpPr>
          <p:cNvPr id="3" name="Content Placeholder 2">
            <a:extLst>
              <a:ext uri="{FF2B5EF4-FFF2-40B4-BE49-F238E27FC236}">
                <a16:creationId xmlns:a16="http://schemas.microsoft.com/office/drawing/2014/main" id="{F492CDD0-3C62-4247-86E6-C4079E70CC5D}"/>
              </a:ext>
            </a:extLst>
          </p:cNvPr>
          <p:cNvSpPr>
            <a:spLocks noGrp="1"/>
          </p:cNvSpPr>
          <p:nvPr>
            <p:ph idx="1"/>
          </p:nvPr>
        </p:nvSpPr>
        <p:spPr>
          <a:xfrm>
            <a:off x="844256" y="1825625"/>
            <a:ext cx="4642144" cy="4351338"/>
          </a:xfrm>
        </p:spPr>
        <p:txBody>
          <a:bodyPr>
            <a:normAutofit/>
          </a:bodyPr>
          <a:lstStyle/>
          <a:p>
            <a:r>
              <a:rPr lang="en-US" dirty="0"/>
              <a:t>Looking at the edges from Database Projects 101 in ADS:</a:t>
            </a:r>
            <a:br>
              <a:rPr lang="en-US" dirty="0"/>
            </a:br>
            <a:br>
              <a:rPr lang="en-US" sz="1400" dirty="0"/>
            </a:br>
            <a:r>
              <a:rPr lang="en-US" sz="1600" dirty="0" err="1">
                <a:latin typeface="Consolas" panose="020B0609020204030204" pitchFamily="49" charset="0"/>
              </a:rPr>
              <a:t>g.V</a:t>
            </a:r>
            <a:r>
              <a:rPr lang="en-US" sz="1600" dirty="0">
                <a:latin typeface="Consolas" panose="020B0609020204030204" pitchFamily="49" charset="0"/>
              </a:rPr>
              <a:t>().has('</a:t>
            </a:r>
            <a:r>
              <a:rPr lang="en-US" sz="1600" dirty="0" err="1">
                <a:latin typeface="Consolas" panose="020B0609020204030204" pitchFamily="49" charset="0"/>
              </a:rPr>
              <a:t>name','Database</a:t>
            </a:r>
            <a:r>
              <a:rPr lang="en-US" sz="1600" dirty="0">
                <a:latin typeface="Consolas" panose="020B0609020204030204" pitchFamily="49" charset="0"/>
              </a:rPr>
              <a:t> Projects 101 in ADS').</a:t>
            </a:r>
            <a:r>
              <a:rPr lang="en-US" sz="1600" dirty="0" err="1">
                <a:latin typeface="Consolas" panose="020B0609020204030204" pitchFamily="49" charset="0"/>
              </a:rPr>
              <a:t>inE</a:t>
            </a:r>
            <a:r>
              <a:rPr lang="en-US" sz="1600" dirty="0">
                <a:latin typeface="Consolas" panose="020B0609020204030204" pitchFamily="49" charset="0"/>
              </a:rPr>
              <a:t>()</a:t>
            </a:r>
            <a:endParaRPr lang="en-US" sz="2300" dirty="0">
              <a:latin typeface="Consolas" panose="020B0609020204030204" pitchFamily="49" charset="0"/>
            </a:endParaRPr>
          </a:p>
          <a:p>
            <a:r>
              <a:rPr lang="en-US" dirty="0"/>
              <a:t>The </a:t>
            </a:r>
            <a:r>
              <a:rPr lang="en-US" dirty="0" err="1">
                <a:latin typeface="Consolas" panose="020B0609020204030204" pitchFamily="49" charset="0"/>
              </a:rPr>
              <a:t>inV</a:t>
            </a:r>
            <a:r>
              <a:rPr lang="en-US" dirty="0"/>
              <a:t> and </a:t>
            </a:r>
            <a:r>
              <a:rPr lang="en-US" dirty="0" err="1">
                <a:latin typeface="Consolas" panose="020B0609020204030204" pitchFamily="49" charset="0"/>
              </a:rPr>
              <a:t>inVLabel</a:t>
            </a:r>
            <a:r>
              <a:rPr lang="en-US" dirty="0"/>
              <a:t> are where the edge is going to – where the arrow is pointing</a:t>
            </a:r>
          </a:p>
          <a:p>
            <a:r>
              <a:rPr lang="en-US" dirty="0"/>
              <a:t>The </a:t>
            </a:r>
            <a:r>
              <a:rPr lang="en-US" dirty="0" err="1">
                <a:latin typeface="Consolas" panose="020B0609020204030204" pitchFamily="49" charset="0"/>
              </a:rPr>
              <a:t>outV</a:t>
            </a:r>
            <a:r>
              <a:rPr lang="en-US" dirty="0"/>
              <a:t> and </a:t>
            </a:r>
            <a:r>
              <a:rPr lang="en-US" dirty="0" err="1">
                <a:latin typeface="Consolas" panose="020B0609020204030204" pitchFamily="49" charset="0"/>
              </a:rPr>
              <a:t>outVLabel</a:t>
            </a:r>
            <a:r>
              <a:rPr lang="en-US" dirty="0"/>
              <a:t> are where the edge is coming from.</a:t>
            </a:r>
          </a:p>
        </p:txBody>
      </p:sp>
      <p:sp>
        <p:nvSpPr>
          <p:cNvPr id="7" name="TextBox 6">
            <a:extLst>
              <a:ext uri="{FF2B5EF4-FFF2-40B4-BE49-F238E27FC236}">
                <a16:creationId xmlns:a16="http://schemas.microsoft.com/office/drawing/2014/main" id="{4AFC9EC5-AB97-48EF-90E8-919BABE7E049}"/>
              </a:ext>
            </a:extLst>
          </p:cNvPr>
          <p:cNvSpPr txBox="1"/>
          <p:nvPr/>
        </p:nvSpPr>
        <p:spPr>
          <a:xfrm>
            <a:off x="5486400" y="3553867"/>
            <a:ext cx="4233355" cy="3170099"/>
          </a:xfrm>
          <a:prstGeom prst="rect">
            <a:avLst/>
          </a:prstGeom>
          <a:solidFill>
            <a:schemeClr val="bg1"/>
          </a:solidFill>
        </p:spPr>
        <p:txBody>
          <a:bodyPr wrap="square">
            <a:spAutoFit/>
          </a:bodyPr>
          <a:lstStyle/>
          <a:p>
            <a:r>
              <a:rPr lang="en-US" sz="1000" b="0" dirty="0">
                <a:solidFill>
                  <a:srgbClr val="000000"/>
                </a:solidFill>
                <a:effectLst/>
                <a:latin typeface="Consolas" panose="020B0609020204030204" pitchFamily="49" charset="0"/>
              </a:rPr>
              <a:t>[</a:t>
            </a:r>
          </a:p>
          <a:p>
            <a:r>
              <a:rPr lang="en-US" sz="1000" b="0" dirty="0">
                <a:solidFill>
                  <a:srgbClr val="000000"/>
                </a:solidFill>
                <a:effectLst/>
                <a:latin typeface="Consolas" panose="020B0609020204030204" pitchFamily="49" charset="0"/>
              </a:rPr>
              <a:t>  {</a:t>
            </a:r>
          </a:p>
          <a:p>
            <a:r>
              <a:rPr lang="en-US" sz="1000" b="0" dirty="0">
                <a:solidFill>
                  <a:srgbClr val="000000"/>
                </a:solidFill>
                <a:effectLst/>
                <a:latin typeface="Consolas" panose="020B0609020204030204" pitchFamily="49" charset="0"/>
              </a:rPr>
              <a:t>    </a:t>
            </a:r>
            <a:r>
              <a:rPr lang="en-US" sz="1000" b="0" dirty="0">
                <a:solidFill>
                  <a:srgbClr val="A31515"/>
                </a:solidFill>
                <a:effectLst/>
                <a:latin typeface="Consolas" panose="020B0609020204030204" pitchFamily="49" charset="0"/>
              </a:rPr>
              <a:t>"id"</a:t>
            </a:r>
            <a:r>
              <a:rPr lang="en-US" sz="1000" b="0" dirty="0">
                <a:solidFill>
                  <a:srgbClr val="000000"/>
                </a:solidFill>
                <a:effectLst/>
                <a:latin typeface="Consolas" panose="020B0609020204030204" pitchFamily="49" charset="0"/>
              </a:rPr>
              <a:t>: </a:t>
            </a:r>
            <a:r>
              <a:rPr lang="en-US" sz="1000" b="0" dirty="0">
                <a:solidFill>
                  <a:srgbClr val="0451A5"/>
                </a:solidFill>
                <a:effectLst/>
                <a:latin typeface="Consolas" panose="020B0609020204030204" pitchFamily="49" charset="0"/>
              </a:rPr>
              <a:t>"b39fb7ff-f3d3-41d3-80ea-8702c0663dea"</a:t>
            </a:r>
            <a:r>
              <a:rPr lang="en-US" sz="1000" b="0" dirty="0">
                <a:solidFill>
                  <a:srgbClr val="000000"/>
                </a:solidFill>
                <a:effectLst/>
                <a:latin typeface="Consolas" panose="020B0609020204030204" pitchFamily="49" charset="0"/>
              </a:rPr>
              <a:t>,</a:t>
            </a:r>
          </a:p>
          <a:p>
            <a:r>
              <a:rPr lang="en-US" sz="1000" b="0" dirty="0">
                <a:solidFill>
                  <a:srgbClr val="000000"/>
                </a:solidFill>
                <a:effectLst/>
                <a:latin typeface="Consolas" panose="020B0609020204030204" pitchFamily="49" charset="0"/>
              </a:rPr>
              <a:t>    </a:t>
            </a:r>
            <a:r>
              <a:rPr lang="en-US" sz="1000" b="0" dirty="0">
                <a:solidFill>
                  <a:srgbClr val="A31515"/>
                </a:solidFill>
                <a:effectLst/>
                <a:latin typeface="Consolas" panose="020B0609020204030204" pitchFamily="49" charset="0"/>
              </a:rPr>
              <a:t>"label"</a:t>
            </a:r>
            <a:r>
              <a:rPr lang="en-US" sz="1000" b="0" dirty="0">
                <a:solidFill>
                  <a:srgbClr val="000000"/>
                </a:solidFill>
                <a:effectLst/>
                <a:latin typeface="Consolas" panose="020B0609020204030204" pitchFamily="49" charset="0"/>
              </a:rPr>
              <a:t>: </a:t>
            </a:r>
            <a:r>
              <a:rPr lang="en-US" sz="1000" b="0" dirty="0">
                <a:solidFill>
                  <a:srgbClr val="0451A5"/>
                </a:solidFill>
                <a:effectLst/>
                <a:latin typeface="Consolas" panose="020B0609020204030204" pitchFamily="49" charset="0"/>
              </a:rPr>
              <a:t>"contains"</a:t>
            </a:r>
            <a:r>
              <a:rPr lang="en-US" sz="1000" b="0" dirty="0">
                <a:solidFill>
                  <a:srgbClr val="000000"/>
                </a:solidFill>
                <a:effectLst/>
                <a:latin typeface="Consolas" panose="020B0609020204030204" pitchFamily="49" charset="0"/>
              </a:rPr>
              <a:t>,</a:t>
            </a:r>
          </a:p>
          <a:p>
            <a:r>
              <a:rPr lang="en-US" sz="1000" b="0" dirty="0">
                <a:solidFill>
                  <a:srgbClr val="000000"/>
                </a:solidFill>
                <a:effectLst/>
                <a:latin typeface="Consolas" panose="020B0609020204030204" pitchFamily="49" charset="0"/>
              </a:rPr>
              <a:t>    </a:t>
            </a:r>
            <a:r>
              <a:rPr lang="en-US" sz="1000" b="0" dirty="0">
                <a:solidFill>
                  <a:srgbClr val="A31515"/>
                </a:solidFill>
                <a:effectLst/>
                <a:latin typeface="Consolas" panose="020B0609020204030204" pitchFamily="49" charset="0"/>
              </a:rPr>
              <a:t>"type"</a:t>
            </a:r>
            <a:r>
              <a:rPr lang="en-US" sz="1000" b="0" dirty="0">
                <a:solidFill>
                  <a:srgbClr val="000000"/>
                </a:solidFill>
                <a:effectLst/>
                <a:latin typeface="Consolas" panose="020B0609020204030204" pitchFamily="49" charset="0"/>
              </a:rPr>
              <a:t>: </a:t>
            </a:r>
            <a:r>
              <a:rPr lang="en-US" sz="1000" b="0" dirty="0">
                <a:solidFill>
                  <a:srgbClr val="0451A5"/>
                </a:solidFill>
                <a:effectLst/>
                <a:latin typeface="Consolas" panose="020B0609020204030204" pitchFamily="49" charset="0"/>
              </a:rPr>
              <a:t>"edge"</a:t>
            </a:r>
            <a:r>
              <a:rPr lang="en-US" sz="1000" b="0" dirty="0">
                <a:solidFill>
                  <a:srgbClr val="000000"/>
                </a:solidFill>
                <a:effectLst/>
                <a:latin typeface="Consolas" panose="020B0609020204030204" pitchFamily="49" charset="0"/>
              </a:rPr>
              <a:t>,</a:t>
            </a:r>
          </a:p>
          <a:p>
            <a:r>
              <a:rPr lang="en-US" sz="1000" b="0" dirty="0">
                <a:solidFill>
                  <a:srgbClr val="000000"/>
                </a:solidFill>
                <a:effectLst/>
                <a:latin typeface="Consolas" panose="020B0609020204030204" pitchFamily="49" charset="0"/>
              </a:rPr>
              <a:t>    </a:t>
            </a:r>
            <a:r>
              <a:rPr lang="en-US" sz="1000" b="0" dirty="0">
                <a:solidFill>
                  <a:srgbClr val="A31515"/>
                </a:solidFill>
                <a:effectLst/>
                <a:latin typeface="Consolas" panose="020B0609020204030204" pitchFamily="49" charset="0"/>
              </a:rPr>
              <a:t>"</a:t>
            </a:r>
            <a:r>
              <a:rPr lang="en-US" sz="1000" b="0" dirty="0" err="1">
                <a:solidFill>
                  <a:srgbClr val="A31515"/>
                </a:solidFill>
                <a:effectLst/>
                <a:latin typeface="Consolas" panose="020B0609020204030204" pitchFamily="49" charset="0"/>
              </a:rPr>
              <a:t>inVLabel</a:t>
            </a:r>
            <a:r>
              <a:rPr lang="en-US" sz="1000" b="0" dirty="0">
                <a:solidFill>
                  <a:srgbClr val="A31515"/>
                </a:solidFill>
                <a:effectLst/>
                <a:latin typeface="Consolas" panose="020B0609020204030204" pitchFamily="49" charset="0"/>
              </a:rPr>
              <a:t>"</a:t>
            </a:r>
            <a:r>
              <a:rPr lang="en-US" sz="1000" b="0" dirty="0">
                <a:solidFill>
                  <a:srgbClr val="000000"/>
                </a:solidFill>
                <a:effectLst/>
                <a:latin typeface="Consolas" panose="020B0609020204030204" pitchFamily="49" charset="0"/>
              </a:rPr>
              <a:t>: </a:t>
            </a:r>
            <a:r>
              <a:rPr lang="en-US" sz="1000" b="0" dirty="0">
                <a:solidFill>
                  <a:srgbClr val="0451A5"/>
                </a:solidFill>
                <a:effectLst/>
                <a:latin typeface="Consolas" panose="020B0609020204030204" pitchFamily="49" charset="0"/>
              </a:rPr>
              <a:t>"Talk"</a:t>
            </a:r>
            <a:r>
              <a:rPr lang="en-US" sz="1000" b="0" dirty="0">
                <a:solidFill>
                  <a:srgbClr val="000000"/>
                </a:solidFill>
                <a:effectLst/>
                <a:latin typeface="Consolas" panose="020B0609020204030204" pitchFamily="49" charset="0"/>
              </a:rPr>
              <a:t>,</a:t>
            </a:r>
          </a:p>
          <a:p>
            <a:r>
              <a:rPr lang="en-US" sz="1000" b="0" dirty="0">
                <a:solidFill>
                  <a:srgbClr val="000000"/>
                </a:solidFill>
                <a:effectLst/>
                <a:latin typeface="Consolas" panose="020B0609020204030204" pitchFamily="49" charset="0"/>
              </a:rPr>
              <a:t>    </a:t>
            </a:r>
            <a:r>
              <a:rPr lang="en-US" sz="1000" b="0" dirty="0">
                <a:solidFill>
                  <a:srgbClr val="A31515"/>
                </a:solidFill>
                <a:effectLst/>
                <a:latin typeface="Consolas" panose="020B0609020204030204" pitchFamily="49" charset="0"/>
              </a:rPr>
              <a:t>"</a:t>
            </a:r>
            <a:r>
              <a:rPr lang="en-US" sz="1000" b="0" dirty="0" err="1">
                <a:solidFill>
                  <a:srgbClr val="A31515"/>
                </a:solidFill>
                <a:effectLst/>
                <a:latin typeface="Consolas" panose="020B0609020204030204" pitchFamily="49" charset="0"/>
              </a:rPr>
              <a:t>outVLabel</a:t>
            </a:r>
            <a:r>
              <a:rPr lang="en-US" sz="1000" b="0" dirty="0">
                <a:solidFill>
                  <a:srgbClr val="A31515"/>
                </a:solidFill>
                <a:effectLst/>
                <a:latin typeface="Consolas" panose="020B0609020204030204" pitchFamily="49" charset="0"/>
              </a:rPr>
              <a:t>"</a:t>
            </a:r>
            <a:r>
              <a:rPr lang="en-US" sz="1000" b="0" dirty="0">
                <a:solidFill>
                  <a:srgbClr val="000000"/>
                </a:solidFill>
                <a:effectLst/>
                <a:latin typeface="Consolas" panose="020B0609020204030204" pitchFamily="49" charset="0"/>
              </a:rPr>
              <a:t>: </a:t>
            </a:r>
            <a:r>
              <a:rPr lang="en-US" sz="1000" b="0" dirty="0">
                <a:solidFill>
                  <a:srgbClr val="0451A5"/>
                </a:solidFill>
                <a:effectLst/>
                <a:latin typeface="Consolas" panose="020B0609020204030204" pitchFamily="49" charset="0"/>
              </a:rPr>
              <a:t>"Topic"</a:t>
            </a:r>
            <a:r>
              <a:rPr lang="en-US" sz="1000" b="0" dirty="0">
                <a:solidFill>
                  <a:srgbClr val="000000"/>
                </a:solidFill>
                <a:effectLst/>
                <a:latin typeface="Consolas" panose="020B0609020204030204" pitchFamily="49" charset="0"/>
              </a:rPr>
              <a:t>,</a:t>
            </a:r>
          </a:p>
          <a:p>
            <a:r>
              <a:rPr lang="en-US" sz="1000" b="0" dirty="0">
                <a:solidFill>
                  <a:srgbClr val="000000"/>
                </a:solidFill>
                <a:effectLst/>
                <a:latin typeface="Consolas" panose="020B0609020204030204" pitchFamily="49" charset="0"/>
              </a:rPr>
              <a:t>    </a:t>
            </a:r>
            <a:r>
              <a:rPr lang="en-US" sz="1000" b="0" dirty="0">
                <a:solidFill>
                  <a:srgbClr val="A31515"/>
                </a:solidFill>
                <a:effectLst/>
                <a:latin typeface="Consolas" panose="020B0609020204030204" pitchFamily="49" charset="0"/>
              </a:rPr>
              <a:t>"</a:t>
            </a:r>
            <a:r>
              <a:rPr lang="en-US" sz="1000" b="0" dirty="0" err="1">
                <a:solidFill>
                  <a:srgbClr val="A31515"/>
                </a:solidFill>
                <a:effectLst/>
                <a:latin typeface="Consolas" panose="020B0609020204030204" pitchFamily="49" charset="0"/>
              </a:rPr>
              <a:t>inV</a:t>
            </a:r>
            <a:r>
              <a:rPr lang="en-US" sz="1000" b="0" dirty="0">
                <a:solidFill>
                  <a:srgbClr val="A31515"/>
                </a:solidFill>
                <a:effectLst/>
                <a:latin typeface="Consolas" panose="020B0609020204030204" pitchFamily="49" charset="0"/>
              </a:rPr>
              <a:t>"</a:t>
            </a:r>
            <a:r>
              <a:rPr lang="en-US" sz="1000" b="0" dirty="0">
                <a:solidFill>
                  <a:srgbClr val="000000"/>
                </a:solidFill>
                <a:effectLst/>
                <a:latin typeface="Consolas" panose="020B0609020204030204" pitchFamily="49" charset="0"/>
              </a:rPr>
              <a:t>: </a:t>
            </a:r>
            <a:r>
              <a:rPr lang="en-US" sz="1000" b="0" dirty="0">
                <a:solidFill>
                  <a:srgbClr val="0451A5"/>
                </a:solidFill>
                <a:effectLst/>
                <a:latin typeface="Consolas" panose="020B0609020204030204" pitchFamily="49" charset="0"/>
              </a:rPr>
              <a:t>"e1dd7e59-a34d-45d5-989f-2852e85e9bc6"</a:t>
            </a:r>
            <a:r>
              <a:rPr lang="en-US" sz="1000" b="0" dirty="0">
                <a:solidFill>
                  <a:srgbClr val="000000"/>
                </a:solidFill>
                <a:effectLst/>
                <a:latin typeface="Consolas" panose="020B0609020204030204" pitchFamily="49" charset="0"/>
              </a:rPr>
              <a:t>,</a:t>
            </a:r>
          </a:p>
          <a:p>
            <a:r>
              <a:rPr lang="en-US" sz="1000" b="0" dirty="0">
                <a:solidFill>
                  <a:srgbClr val="000000"/>
                </a:solidFill>
                <a:effectLst/>
                <a:latin typeface="Consolas" panose="020B0609020204030204" pitchFamily="49" charset="0"/>
              </a:rPr>
              <a:t>    </a:t>
            </a:r>
            <a:r>
              <a:rPr lang="en-US" sz="1000" b="0" dirty="0">
                <a:solidFill>
                  <a:srgbClr val="A31515"/>
                </a:solidFill>
                <a:effectLst/>
                <a:latin typeface="Consolas" panose="020B0609020204030204" pitchFamily="49" charset="0"/>
              </a:rPr>
              <a:t>"</a:t>
            </a:r>
            <a:r>
              <a:rPr lang="en-US" sz="1000" b="0" dirty="0" err="1">
                <a:solidFill>
                  <a:srgbClr val="A31515"/>
                </a:solidFill>
                <a:effectLst/>
                <a:latin typeface="Consolas" panose="020B0609020204030204" pitchFamily="49" charset="0"/>
              </a:rPr>
              <a:t>outV</a:t>
            </a:r>
            <a:r>
              <a:rPr lang="en-US" sz="1000" b="0" dirty="0">
                <a:solidFill>
                  <a:srgbClr val="A31515"/>
                </a:solidFill>
                <a:effectLst/>
                <a:latin typeface="Consolas" panose="020B0609020204030204" pitchFamily="49" charset="0"/>
              </a:rPr>
              <a:t>"</a:t>
            </a:r>
            <a:r>
              <a:rPr lang="en-US" sz="1000" b="0" dirty="0">
                <a:solidFill>
                  <a:srgbClr val="000000"/>
                </a:solidFill>
                <a:effectLst/>
                <a:latin typeface="Consolas" panose="020B0609020204030204" pitchFamily="49" charset="0"/>
              </a:rPr>
              <a:t>: </a:t>
            </a:r>
            <a:r>
              <a:rPr lang="en-US" sz="1000" b="0" dirty="0">
                <a:solidFill>
                  <a:srgbClr val="0451A5"/>
                </a:solidFill>
                <a:effectLst/>
                <a:latin typeface="Consolas" panose="020B0609020204030204" pitchFamily="49" charset="0"/>
              </a:rPr>
              <a:t>"d4128a1f-dd06-45ac-ac88-3e71bd744c32"</a:t>
            </a:r>
            <a:endParaRPr lang="en-US" sz="1000" b="0" dirty="0">
              <a:solidFill>
                <a:srgbClr val="000000"/>
              </a:solidFill>
              <a:effectLst/>
              <a:latin typeface="Consolas" panose="020B0609020204030204" pitchFamily="49" charset="0"/>
            </a:endParaRPr>
          </a:p>
          <a:p>
            <a:r>
              <a:rPr lang="en-US" sz="1000" b="0" dirty="0">
                <a:solidFill>
                  <a:srgbClr val="000000"/>
                </a:solidFill>
                <a:effectLst/>
                <a:latin typeface="Consolas" panose="020B0609020204030204" pitchFamily="49" charset="0"/>
              </a:rPr>
              <a:t>  },</a:t>
            </a:r>
          </a:p>
          <a:p>
            <a:r>
              <a:rPr lang="en-US" sz="1000" b="0" dirty="0">
                <a:solidFill>
                  <a:srgbClr val="000000"/>
                </a:solidFill>
                <a:effectLst/>
                <a:latin typeface="Consolas" panose="020B0609020204030204" pitchFamily="49" charset="0"/>
              </a:rPr>
              <a:t>  {</a:t>
            </a:r>
          </a:p>
          <a:p>
            <a:r>
              <a:rPr lang="en-US" sz="1000" b="0" dirty="0">
                <a:solidFill>
                  <a:srgbClr val="000000"/>
                </a:solidFill>
                <a:effectLst/>
                <a:latin typeface="Consolas" panose="020B0609020204030204" pitchFamily="49" charset="0"/>
              </a:rPr>
              <a:t>    </a:t>
            </a:r>
            <a:r>
              <a:rPr lang="en-US" sz="1000" b="0" dirty="0">
                <a:solidFill>
                  <a:srgbClr val="A31515"/>
                </a:solidFill>
                <a:effectLst/>
                <a:latin typeface="Consolas" panose="020B0609020204030204" pitchFamily="49" charset="0"/>
              </a:rPr>
              <a:t>"id"</a:t>
            </a:r>
            <a:r>
              <a:rPr lang="en-US" sz="1000" b="0" dirty="0">
                <a:solidFill>
                  <a:srgbClr val="000000"/>
                </a:solidFill>
                <a:effectLst/>
                <a:latin typeface="Consolas" panose="020B0609020204030204" pitchFamily="49" charset="0"/>
              </a:rPr>
              <a:t>: </a:t>
            </a:r>
            <a:r>
              <a:rPr lang="en-US" sz="1000" b="0" dirty="0">
                <a:solidFill>
                  <a:srgbClr val="0451A5"/>
                </a:solidFill>
                <a:effectLst/>
                <a:latin typeface="Consolas" panose="020B0609020204030204" pitchFamily="49" charset="0"/>
              </a:rPr>
              <a:t>"4135e948-76b8-46c5-aec0-f82246e1276a"</a:t>
            </a:r>
            <a:r>
              <a:rPr lang="en-US" sz="1000" b="0" dirty="0">
                <a:solidFill>
                  <a:srgbClr val="000000"/>
                </a:solidFill>
                <a:effectLst/>
                <a:latin typeface="Consolas" panose="020B0609020204030204" pitchFamily="49" charset="0"/>
              </a:rPr>
              <a:t>,</a:t>
            </a:r>
          </a:p>
          <a:p>
            <a:r>
              <a:rPr lang="en-US" sz="1000" b="0" dirty="0">
                <a:solidFill>
                  <a:srgbClr val="000000"/>
                </a:solidFill>
                <a:effectLst/>
                <a:latin typeface="Consolas" panose="020B0609020204030204" pitchFamily="49" charset="0"/>
              </a:rPr>
              <a:t>    </a:t>
            </a:r>
            <a:r>
              <a:rPr lang="en-US" sz="1000" b="0" dirty="0">
                <a:solidFill>
                  <a:srgbClr val="A31515"/>
                </a:solidFill>
                <a:effectLst/>
                <a:latin typeface="Consolas" panose="020B0609020204030204" pitchFamily="49" charset="0"/>
              </a:rPr>
              <a:t>"label"</a:t>
            </a:r>
            <a:r>
              <a:rPr lang="en-US" sz="1000" b="0" dirty="0">
                <a:solidFill>
                  <a:srgbClr val="000000"/>
                </a:solidFill>
                <a:effectLst/>
                <a:latin typeface="Consolas" panose="020B0609020204030204" pitchFamily="49" charset="0"/>
              </a:rPr>
              <a:t>: </a:t>
            </a:r>
            <a:r>
              <a:rPr lang="en-US" sz="1000" b="0" dirty="0">
                <a:solidFill>
                  <a:srgbClr val="0451A5"/>
                </a:solidFill>
                <a:effectLst/>
                <a:latin typeface="Consolas" panose="020B0609020204030204" pitchFamily="49" charset="0"/>
              </a:rPr>
              <a:t>"contains"</a:t>
            </a:r>
            <a:r>
              <a:rPr lang="en-US" sz="1000" b="0" dirty="0">
                <a:solidFill>
                  <a:srgbClr val="000000"/>
                </a:solidFill>
                <a:effectLst/>
                <a:latin typeface="Consolas" panose="020B0609020204030204" pitchFamily="49" charset="0"/>
              </a:rPr>
              <a:t>,</a:t>
            </a:r>
          </a:p>
          <a:p>
            <a:r>
              <a:rPr lang="en-US" sz="1000" b="0" dirty="0">
                <a:solidFill>
                  <a:srgbClr val="000000"/>
                </a:solidFill>
                <a:effectLst/>
                <a:latin typeface="Consolas" panose="020B0609020204030204" pitchFamily="49" charset="0"/>
              </a:rPr>
              <a:t>    </a:t>
            </a:r>
            <a:r>
              <a:rPr lang="en-US" sz="1000" b="0" dirty="0">
                <a:solidFill>
                  <a:srgbClr val="A31515"/>
                </a:solidFill>
                <a:effectLst/>
                <a:latin typeface="Consolas" panose="020B0609020204030204" pitchFamily="49" charset="0"/>
              </a:rPr>
              <a:t>"type"</a:t>
            </a:r>
            <a:r>
              <a:rPr lang="en-US" sz="1000" b="0" dirty="0">
                <a:solidFill>
                  <a:srgbClr val="000000"/>
                </a:solidFill>
                <a:effectLst/>
                <a:latin typeface="Consolas" panose="020B0609020204030204" pitchFamily="49" charset="0"/>
              </a:rPr>
              <a:t>: </a:t>
            </a:r>
            <a:r>
              <a:rPr lang="en-US" sz="1000" b="0" dirty="0">
                <a:solidFill>
                  <a:srgbClr val="0451A5"/>
                </a:solidFill>
                <a:effectLst/>
                <a:latin typeface="Consolas" panose="020B0609020204030204" pitchFamily="49" charset="0"/>
              </a:rPr>
              <a:t>"edge"</a:t>
            </a:r>
            <a:r>
              <a:rPr lang="en-US" sz="1000" b="0" dirty="0">
                <a:solidFill>
                  <a:srgbClr val="000000"/>
                </a:solidFill>
                <a:effectLst/>
                <a:latin typeface="Consolas" panose="020B0609020204030204" pitchFamily="49" charset="0"/>
              </a:rPr>
              <a:t>,</a:t>
            </a:r>
          </a:p>
          <a:p>
            <a:r>
              <a:rPr lang="en-US" sz="1000" b="0" dirty="0">
                <a:solidFill>
                  <a:srgbClr val="000000"/>
                </a:solidFill>
                <a:effectLst/>
                <a:latin typeface="Consolas" panose="020B0609020204030204" pitchFamily="49" charset="0"/>
              </a:rPr>
              <a:t>    </a:t>
            </a:r>
            <a:r>
              <a:rPr lang="en-US" sz="1000" b="0" dirty="0">
                <a:solidFill>
                  <a:srgbClr val="A31515"/>
                </a:solidFill>
                <a:effectLst/>
                <a:latin typeface="Consolas" panose="020B0609020204030204" pitchFamily="49" charset="0"/>
              </a:rPr>
              <a:t>"</a:t>
            </a:r>
            <a:r>
              <a:rPr lang="en-US" sz="1000" b="0" dirty="0" err="1">
                <a:solidFill>
                  <a:srgbClr val="A31515"/>
                </a:solidFill>
                <a:effectLst/>
                <a:latin typeface="Consolas" panose="020B0609020204030204" pitchFamily="49" charset="0"/>
              </a:rPr>
              <a:t>inVLabel</a:t>
            </a:r>
            <a:r>
              <a:rPr lang="en-US" sz="1000" b="0" dirty="0">
                <a:solidFill>
                  <a:srgbClr val="A31515"/>
                </a:solidFill>
                <a:effectLst/>
                <a:latin typeface="Consolas" panose="020B0609020204030204" pitchFamily="49" charset="0"/>
              </a:rPr>
              <a:t>"</a:t>
            </a:r>
            <a:r>
              <a:rPr lang="en-US" sz="1000" b="0" dirty="0">
                <a:solidFill>
                  <a:srgbClr val="000000"/>
                </a:solidFill>
                <a:effectLst/>
                <a:latin typeface="Consolas" panose="020B0609020204030204" pitchFamily="49" charset="0"/>
              </a:rPr>
              <a:t>: </a:t>
            </a:r>
            <a:r>
              <a:rPr lang="en-US" sz="1000" b="0" dirty="0">
                <a:solidFill>
                  <a:srgbClr val="0451A5"/>
                </a:solidFill>
                <a:effectLst/>
                <a:latin typeface="Consolas" panose="020B0609020204030204" pitchFamily="49" charset="0"/>
              </a:rPr>
              <a:t>"Talk"</a:t>
            </a:r>
            <a:r>
              <a:rPr lang="en-US" sz="1000" b="0" dirty="0">
                <a:solidFill>
                  <a:srgbClr val="000000"/>
                </a:solidFill>
                <a:effectLst/>
                <a:latin typeface="Consolas" panose="020B0609020204030204" pitchFamily="49" charset="0"/>
              </a:rPr>
              <a:t>,</a:t>
            </a:r>
          </a:p>
          <a:p>
            <a:r>
              <a:rPr lang="en-US" sz="1000" b="0" dirty="0">
                <a:solidFill>
                  <a:srgbClr val="000000"/>
                </a:solidFill>
                <a:effectLst/>
                <a:latin typeface="Consolas" panose="020B0609020204030204" pitchFamily="49" charset="0"/>
              </a:rPr>
              <a:t>    </a:t>
            </a:r>
            <a:r>
              <a:rPr lang="en-US" sz="1000" b="0" dirty="0">
                <a:solidFill>
                  <a:srgbClr val="A31515"/>
                </a:solidFill>
                <a:effectLst/>
                <a:latin typeface="Consolas" panose="020B0609020204030204" pitchFamily="49" charset="0"/>
              </a:rPr>
              <a:t>"</a:t>
            </a:r>
            <a:r>
              <a:rPr lang="en-US" sz="1000" b="0" dirty="0" err="1">
                <a:solidFill>
                  <a:srgbClr val="A31515"/>
                </a:solidFill>
                <a:effectLst/>
                <a:latin typeface="Consolas" panose="020B0609020204030204" pitchFamily="49" charset="0"/>
              </a:rPr>
              <a:t>outVLabel</a:t>
            </a:r>
            <a:r>
              <a:rPr lang="en-US" sz="1000" b="0" dirty="0">
                <a:solidFill>
                  <a:srgbClr val="A31515"/>
                </a:solidFill>
                <a:effectLst/>
                <a:latin typeface="Consolas" panose="020B0609020204030204" pitchFamily="49" charset="0"/>
              </a:rPr>
              <a:t>"</a:t>
            </a:r>
            <a:r>
              <a:rPr lang="en-US" sz="1000" b="0" dirty="0">
                <a:solidFill>
                  <a:srgbClr val="000000"/>
                </a:solidFill>
                <a:effectLst/>
                <a:latin typeface="Consolas" panose="020B0609020204030204" pitchFamily="49" charset="0"/>
              </a:rPr>
              <a:t>: </a:t>
            </a:r>
            <a:r>
              <a:rPr lang="en-US" sz="1000" b="0" dirty="0">
                <a:solidFill>
                  <a:srgbClr val="0451A5"/>
                </a:solidFill>
                <a:effectLst/>
                <a:latin typeface="Consolas" panose="020B0609020204030204" pitchFamily="49" charset="0"/>
              </a:rPr>
              <a:t>"Topic"</a:t>
            </a:r>
            <a:r>
              <a:rPr lang="en-US" sz="1000" b="0" dirty="0">
                <a:solidFill>
                  <a:srgbClr val="000000"/>
                </a:solidFill>
                <a:effectLst/>
                <a:latin typeface="Consolas" panose="020B0609020204030204" pitchFamily="49" charset="0"/>
              </a:rPr>
              <a:t>,</a:t>
            </a:r>
          </a:p>
          <a:p>
            <a:r>
              <a:rPr lang="en-US" sz="1000" b="0" dirty="0">
                <a:solidFill>
                  <a:srgbClr val="000000"/>
                </a:solidFill>
                <a:effectLst/>
                <a:latin typeface="Consolas" panose="020B0609020204030204" pitchFamily="49" charset="0"/>
              </a:rPr>
              <a:t>    </a:t>
            </a:r>
            <a:r>
              <a:rPr lang="en-US" sz="1000" b="0" dirty="0">
                <a:solidFill>
                  <a:srgbClr val="A31515"/>
                </a:solidFill>
                <a:effectLst/>
                <a:latin typeface="Consolas" panose="020B0609020204030204" pitchFamily="49" charset="0"/>
              </a:rPr>
              <a:t>"</a:t>
            </a:r>
            <a:r>
              <a:rPr lang="en-US" sz="1000" b="0" dirty="0" err="1">
                <a:solidFill>
                  <a:srgbClr val="A31515"/>
                </a:solidFill>
                <a:effectLst/>
                <a:latin typeface="Consolas" panose="020B0609020204030204" pitchFamily="49" charset="0"/>
              </a:rPr>
              <a:t>inV</a:t>
            </a:r>
            <a:r>
              <a:rPr lang="en-US" sz="1000" b="0" dirty="0">
                <a:solidFill>
                  <a:srgbClr val="A31515"/>
                </a:solidFill>
                <a:effectLst/>
                <a:latin typeface="Consolas" panose="020B0609020204030204" pitchFamily="49" charset="0"/>
              </a:rPr>
              <a:t>"</a:t>
            </a:r>
            <a:r>
              <a:rPr lang="en-US" sz="1000" b="0" dirty="0">
                <a:solidFill>
                  <a:srgbClr val="000000"/>
                </a:solidFill>
                <a:effectLst/>
                <a:latin typeface="Consolas" panose="020B0609020204030204" pitchFamily="49" charset="0"/>
              </a:rPr>
              <a:t>: </a:t>
            </a:r>
            <a:r>
              <a:rPr lang="en-US" sz="1000" b="0" dirty="0">
                <a:solidFill>
                  <a:srgbClr val="0451A5"/>
                </a:solidFill>
                <a:effectLst/>
                <a:latin typeface="Consolas" panose="020B0609020204030204" pitchFamily="49" charset="0"/>
              </a:rPr>
              <a:t>"e1dd7e59-a34d-45d5-989f-2852e85e9bc6"</a:t>
            </a:r>
            <a:r>
              <a:rPr lang="en-US" sz="1000" b="0" dirty="0">
                <a:solidFill>
                  <a:srgbClr val="000000"/>
                </a:solidFill>
                <a:effectLst/>
                <a:latin typeface="Consolas" panose="020B0609020204030204" pitchFamily="49" charset="0"/>
              </a:rPr>
              <a:t>,</a:t>
            </a:r>
          </a:p>
          <a:p>
            <a:r>
              <a:rPr lang="en-US" sz="1000" b="0" dirty="0">
                <a:solidFill>
                  <a:srgbClr val="000000"/>
                </a:solidFill>
                <a:effectLst/>
                <a:latin typeface="Consolas" panose="020B0609020204030204" pitchFamily="49" charset="0"/>
              </a:rPr>
              <a:t>    </a:t>
            </a:r>
            <a:r>
              <a:rPr lang="en-US" sz="1000" b="0" dirty="0">
                <a:solidFill>
                  <a:srgbClr val="A31515"/>
                </a:solidFill>
                <a:effectLst/>
                <a:latin typeface="Consolas" panose="020B0609020204030204" pitchFamily="49" charset="0"/>
              </a:rPr>
              <a:t>"</a:t>
            </a:r>
            <a:r>
              <a:rPr lang="en-US" sz="1000" b="0" dirty="0" err="1">
                <a:solidFill>
                  <a:srgbClr val="A31515"/>
                </a:solidFill>
                <a:effectLst/>
                <a:latin typeface="Consolas" panose="020B0609020204030204" pitchFamily="49" charset="0"/>
              </a:rPr>
              <a:t>outV</a:t>
            </a:r>
            <a:r>
              <a:rPr lang="en-US" sz="1000" b="0" dirty="0">
                <a:solidFill>
                  <a:srgbClr val="A31515"/>
                </a:solidFill>
                <a:effectLst/>
                <a:latin typeface="Consolas" panose="020B0609020204030204" pitchFamily="49" charset="0"/>
              </a:rPr>
              <a:t>"</a:t>
            </a:r>
            <a:r>
              <a:rPr lang="en-US" sz="1000" b="0" dirty="0">
                <a:solidFill>
                  <a:srgbClr val="000000"/>
                </a:solidFill>
                <a:effectLst/>
                <a:latin typeface="Consolas" panose="020B0609020204030204" pitchFamily="49" charset="0"/>
              </a:rPr>
              <a:t>: </a:t>
            </a:r>
            <a:r>
              <a:rPr lang="en-US" sz="1000" b="0" dirty="0">
                <a:solidFill>
                  <a:srgbClr val="0451A5"/>
                </a:solidFill>
                <a:effectLst/>
                <a:latin typeface="Consolas" panose="020B0609020204030204" pitchFamily="49" charset="0"/>
              </a:rPr>
              <a:t>"a151cc3f-bf87-4b23-8a51-0bc148a67dab"</a:t>
            </a:r>
            <a:endParaRPr lang="en-US" sz="1000" b="0" dirty="0">
              <a:solidFill>
                <a:srgbClr val="000000"/>
              </a:solidFill>
              <a:effectLst/>
              <a:latin typeface="Consolas" panose="020B0609020204030204" pitchFamily="49" charset="0"/>
            </a:endParaRPr>
          </a:p>
          <a:p>
            <a:r>
              <a:rPr lang="en-US" sz="1000" b="0" dirty="0">
                <a:solidFill>
                  <a:srgbClr val="000000"/>
                </a:solidFill>
                <a:effectLst/>
                <a:latin typeface="Consolas" panose="020B0609020204030204" pitchFamily="49" charset="0"/>
              </a:rPr>
              <a:t>  }</a:t>
            </a:r>
          </a:p>
          <a:p>
            <a:r>
              <a:rPr lang="en-US" sz="1000" b="0" dirty="0">
                <a:solidFill>
                  <a:srgbClr val="000000"/>
                </a:solidFill>
                <a:effectLst/>
                <a:latin typeface="Consolas" panose="020B0609020204030204" pitchFamily="49" charset="0"/>
              </a:rPr>
              <a:t>]</a:t>
            </a:r>
          </a:p>
        </p:txBody>
      </p:sp>
      <p:pic>
        <p:nvPicPr>
          <p:cNvPr id="6" name="Picture 5">
            <a:extLst>
              <a:ext uri="{FF2B5EF4-FFF2-40B4-BE49-F238E27FC236}">
                <a16:creationId xmlns:a16="http://schemas.microsoft.com/office/drawing/2014/main" id="{CC759CCE-A037-BE35-17A1-437FE4F6B881}"/>
              </a:ext>
            </a:extLst>
          </p:cNvPr>
          <p:cNvPicPr>
            <a:picLocks noChangeAspect="1"/>
          </p:cNvPicPr>
          <p:nvPr/>
        </p:nvPicPr>
        <p:blipFill>
          <a:blip r:embed="rId2"/>
          <a:stretch>
            <a:fillRect/>
          </a:stretch>
        </p:blipFill>
        <p:spPr>
          <a:xfrm>
            <a:off x="5486400" y="420313"/>
            <a:ext cx="3650130" cy="2847274"/>
          </a:xfrm>
          <a:prstGeom prst="rect">
            <a:avLst/>
          </a:prstGeom>
        </p:spPr>
      </p:pic>
    </p:spTree>
    <p:extLst>
      <p:ext uri="{BB962C8B-B14F-4D97-AF65-F5344CB8AC3E}">
        <p14:creationId xmlns:p14="http://schemas.microsoft.com/office/powerpoint/2010/main" val="333237898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1C7B68-CEE4-4C74-8E41-DE9B7665AE4E}"/>
              </a:ext>
            </a:extLst>
          </p:cNvPr>
          <p:cNvSpPr>
            <a:spLocks noGrp="1"/>
          </p:cNvSpPr>
          <p:nvPr>
            <p:ph type="title"/>
          </p:nvPr>
        </p:nvSpPr>
        <p:spPr/>
        <p:txBody>
          <a:bodyPr/>
          <a:lstStyle/>
          <a:p>
            <a:r>
              <a:rPr lang="en-US" dirty="0"/>
              <a:t>How many </a:t>
            </a:r>
            <a:r>
              <a:rPr lang="en-US" dirty="0" err="1"/>
              <a:t>uniques</a:t>
            </a:r>
            <a:r>
              <a:rPr lang="en-US" dirty="0"/>
              <a:t>?</a:t>
            </a:r>
          </a:p>
        </p:txBody>
      </p:sp>
      <p:graphicFrame>
        <p:nvGraphicFramePr>
          <p:cNvPr id="6" name="Table 6">
            <a:extLst>
              <a:ext uri="{FF2B5EF4-FFF2-40B4-BE49-F238E27FC236}">
                <a16:creationId xmlns:a16="http://schemas.microsoft.com/office/drawing/2014/main" id="{D7A0F528-02D0-48F0-A46A-66DAD875B4F4}"/>
              </a:ext>
            </a:extLst>
          </p:cNvPr>
          <p:cNvGraphicFramePr>
            <a:graphicFrameLocks noGrp="1"/>
          </p:cNvGraphicFramePr>
          <p:nvPr>
            <p:ph idx="1"/>
            <p:extLst>
              <p:ext uri="{D42A27DB-BD31-4B8C-83A1-F6EECF244321}">
                <p14:modId xmlns:p14="http://schemas.microsoft.com/office/powerpoint/2010/main" val="1179222708"/>
              </p:ext>
            </p:extLst>
          </p:nvPr>
        </p:nvGraphicFramePr>
        <p:xfrm>
          <a:off x="838199" y="1329680"/>
          <a:ext cx="10987007" cy="5508415"/>
        </p:xfrm>
        <a:graphic>
          <a:graphicData uri="http://schemas.openxmlformats.org/drawingml/2006/table">
            <a:tbl>
              <a:tblPr firstRow="1" bandRow="1">
                <a:tableStyleId>{5C22544A-7EE6-4342-B048-85BDC9FD1C3A}</a:tableStyleId>
              </a:tblPr>
              <a:tblGrid>
                <a:gridCol w="2882099">
                  <a:extLst>
                    <a:ext uri="{9D8B030D-6E8A-4147-A177-3AD203B41FA5}">
                      <a16:colId xmlns:a16="http://schemas.microsoft.com/office/drawing/2014/main" val="2095999958"/>
                    </a:ext>
                  </a:extLst>
                </a:gridCol>
                <a:gridCol w="5372129">
                  <a:extLst>
                    <a:ext uri="{9D8B030D-6E8A-4147-A177-3AD203B41FA5}">
                      <a16:colId xmlns:a16="http://schemas.microsoft.com/office/drawing/2014/main" val="1016240761"/>
                    </a:ext>
                  </a:extLst>
                </a:gridCol>
                <a:gridCol w="2732779">
                  <a:extLst>
                    <a:ext uri="{9D8B030D-6E8A-4147-A177-3AD203B41FA5}">
                      <a16:colId xmlns:a16="http://schemas.microsoft.com/office/drawing/2014/main" val="2199589056"/>
                    </a:ext>
                  </a:extLst>
                </a:gridCol>
              </a:tblGrid>
              <a:tr h="490892">
                <a:tc>
                  <a:txBody>
                    <a:bodyPr/>
                    <a:lstStyle/>
                    <a:p>
                      <a:r>
                        <a:rPr lang="en-US" sz="1400" dirty="0"/>
                        <a:t>Goal</a:t>
                      </a:r>
                    </a:p>
                  </a:txBody>
                  <a:tcPr/>
                </a:tc>
                <a:tc>
                  <a:txBody>
                    <a:bodyPr/>
                    <a:lstStyle/>
                    <a:p>
                      <a:r>
                        <a:rPr lang="en-US" sz="1400" dirty="0"/>
                        <a:t>Query</a:t>
                      </a:r>
                    </a:p>
                  </a:txBody>
                  <a:tcPr/>
                </a:tc>
                <a:tc>
                  <a:txBody>
                    <a:bodyPr/>
                    <a:lstStyle/>
                    <a:p>
                      <a:r>
                        <a:rPr lang="en-US" sz="1400" dirty="0"/>
                        <a:t>Sample Results (JSON)</a:t>
                      </a:r>
                    </a:p>
                  </a:txBody>
                  <a:tcPr/>
                </a:tc>
                <a:extLst>
                  <a:ext uri="{0D108BD9-81ED-4DB2-BD59-A6C34878D82A}">
                    <a16:rowId xmlns:a16="http://schemas.microsoft.com/office/drawing/2014/main" val="1813877046"/>
                  </a:ext>
                </a:extLst>
              </a:tr>
              <a:tr h="911656">
                <a:tc>
                  <a:txBody>
                    <a:bodyPr/>
                    <a:lstStyle/>
                    <a:p>
                      <a:r>
                        <a:rPr lang="en-US" sz="1400" dirty="0"/>
                        <a:t>Unique Labels for Vertices</a:t>
                      </a:r>
                    </a:p>
                  </a:txBody>
                  <a:tcPr/>
                </a:tc>
                <a:tc>
                  <a:txBody>
                    <a:bodyPr/>
                    <a:lstStyle/>
                    <a:p>
                      <a:r>
                        <a:rPr lang="en-US" sz="1400" dirty="0" err="1">
                          <a:latin typeface="Consolas" panose="020B0609020204030204" pitchFamily="49" charset="0"/>
                        </a:rPr>
                        <a:t>g.V</a:t>
                      </a:r>
                      <a:r>
                        <a:rPr lang="en-US" sz="1400" dirty="0">
                          <a:latin typeface="Consolas" panose="020B0609020204030204" pitchFamily="49" charset="0"/>
                        </a:rPr>
                        <a:t>().label().</a:t>
                      </a:r>
                      <a:r>
                        <a:rPr lang="en-US" sz="1400" dirty="0" err="1">
                          <a:latin typeface="Consolas" panose="020B0609020204030204" pitchFamily="49" charset="0"/>
                        </a:rPr>
                        <a:t>dedup</a:t>
                      </a:r>
                      <a:r>
                        <a:rPr lang="en-US" sz="1400" dirty="0">
                          <a:latin typeface="Consolas" panose="020B0609020204030204" pitchFamily="49" charset="0"/>
                        </a:rPr>
                        <a:t>()</a:t>
                      </a:r>
                    </a:p>
                  </a:txBody>
                  <a:tcPr/>
                </a:tc>
                <a:tc>
                  <a:txBody>
                    <a:bodyPr/>
                    <a:lstStyle/>
                    <a:p>
                      <a:r>
                        <a:rPr lang="en-US" sz="1400" b="0" dirty="0">
                          <a:solidFill>
                            <a:srgbClr val="000000"/>
                          </a:solidFill>
                          <a:effectLst/>
                          <a:latin typeface="Consolas" panose="020B0609020204030204" pitchFamily="49" charset="0"/>
                        </a:rPr>
                        <a:t>[</a:t>
                      </a:r>
                    </a:p>
                    <a:p>
                      <a:r>
                        <a:rPr lang="en-US" sz="1400" b="0" dirty="0">
                          <a:solidFill>
                            <a:srgbClr val="000000"/>
                          </a:solidFill>
                          <a:effectLst/>
                          <a:latin typeface="Consolas" panose="020B0609020204030204" pitchFamily="49" charset="0"/>
                        </a:rPr>
                        <a:t>  </a:t>
                      </a:r>
                      <a:r>
                        <a:rPr lang="en-US" sz="1400" b="0" dirty="0">
                          <a:solidFill>
                            <a:srgbClr val="A31515"/>
                          </a:solidFill>
                          <a:effectLst/>
                          <a:latin typeface="Consolas" panose="020B0609020204030204" pitchFamily="49" charset="0"/>
                        </a:rPr>
                        <a:t>"Person"</a:t>
                      </a:r>
                      <a:r>
                        <a:rPr lang="en-US" sz="1400" b="0" dirty="0">
                          <a:solidFill>
                            <a:srgbClr val="000000"/>
                          </a:solidFill>
                          <a:effectLst/>
                          <a:latin typeface="Consolas" panose="020B0609020204030204" pitchFamily="49" charset="0"/>
                        </a:rPr>
                        <a:t>,</a:t>
                      </a:r>
                    </a:p>
                    <a:p>
                      <a:r>
                        <a:rPr lang="en-US" sz="1400" b="0" dirty="0">
                          <a:solidFill>
                            <a:srgbClr val="000000"/>
                          </a:solidFill>
                          <a:effectLst/>
                          <a:latin typeface="Consolas" panose="020B0609020204030204" pitchFamily="49" charset="0"/>
                        </a:rPr>
                        <a:t>  </a:t>
                      </a:r>
                      <a:r>
                        <a:rPr lang="en-US" sz="1400" b="0" dirty="0">
                          <a:solidFill>
                            <a:srgbClr val="A31515"/>
                          </a:solidFill>
                          <a:effectLst/>
                          <a:latin typeface="Consolas" panose="020B0609020204030204" pitchFamily="49" charset="0"/>
                        </a:rPr>
                        <a:t>"Topic"</a:t>
                      </a:r>
                      <a:r>
                        <a:rPr lang="en-US" sz="1400" b="0" dirty="0">
                          <a:solidFill>
                            <a:srgbClr val="000000"/>
                          </a:solidFill>
                          <a:effectLst/>
                          <a:latin typeface="Consolas" panose="020B0609020204030204" pitchFamily="49" charset="0"/>
                        </a:rPr>
                        <a:t>,</a:t>
                      </a:r>
                    </a:p>
                    <a:p>
                      <a:r>
                        <a:rPr lang="en-US" sz="1400" b="0" dirty="0">
                          <a:solidFill>
                            <a:srgbClr val="000000"/>
                          </a:solidFill>
                          <a:effectLst/>
                          <a:latin typeface="Consolas" panose="020B0609020204030204" pitchFamily="49" charset="0"/>
                        </a:rPr>
                        <a:t>  </a:t>
                      </a:r>
                      <a:r>
                        <a:rPr lang="en-US" sz="1400" b="0" dirty="0">
                          <a:solidFill>
                            <a:srgbClr val="A31515"/>
                          </a:solidFill>
                          <a:effectLst/>
                          <a:latin typeface="Consolas" panose="020B0609020204030204" pitchFamily="49" charset="0"/>
                        </a:rPr>
                        <a:t>"Conference"</a:t>
                      </a:r>
                      <a:r>
                        <a:rPr lang="en-US" sz="1400" b="0" dirty="0">
                          <a:solidFill>
                            <a:srgbClr val="000000"/>
                          </a:solidFill>
                          <a:effectLst/>
                          <a:latin typeface="Consolas" panose="020B0609020204030204" pitchFamily="49" charset="0"/>
                        </a:rPr>
                        <a:t>,</a:t>
                      </a:r>
                    </a:p>
                    <a:p>
                      <a:r>
                        <a:rPr lang="en-US" sz="1400" b="0" dirty="0">
                          <a:solidFill>
                            <a:srgbClr val="000000"/>
                          </a:solidFill>
                          <a:effectLst/>
                          <a:latin typeface="Consolas" panose="020B0609020204030204" pitchFamily="49" charset="0"/>
                        </a:rPr>
                        <a:t>  </a:t>
                      </a:r>
                      <a:r>
                        <a:rPr lang="en-US" sz="1400" b="0" dirty="0">
                          <a:solidFill>
                            <a:srgbClr val="A31515"/>
                          </a:solidFill>
                          <a:effectLst/>
                          <a:latin typeface="Consolas" panose="020B0609020204030204" pitchFamily="49" charset="0"/>
                        </a:rPr>
                        <a:t>"Talk"</a:t>
                      </a:r>
                      <a:endParaRPr lang="en-US" sz="1400" b="0" dirty="0">
                        <a:solidFill>
                          <a:srgbClr val="000000"/>
                        </a:solidFill>
                        <a:effectLst/>
                        <a:latin typeface="Consolas" panose="020B0609020204030204" pitchFamily="49" charset="0"/>
                      </a:endParaRPr>
                    </a:p>
                    <a:p>
                      <a:r>
                        <a:rPr lang="en-US" sz="1400" b="0" dirty="0">
                          <a:solidFill>
                            <a:srgbClr val="000000"/>
                          </a:solidFill>
                          <a:effectLst/>
                          <a:latin typeface="Consolas" panose="020B0609020204030204" pitchFamily="49" charset="0"/>
                        </a:rPr>
                        <a:t>]</a:t>
                      </a:r>
                    </a:p>
                  </a:txBody>
                  <a:tcPr/>
                </a:tc>
                <a:extLst>
                  <a:ext uri="{0D108BD9-81ED-4DB2-BD59-A6C34878D82A}">
                    <a16:rowId xmlns:a16="http://schemas.microsoft.com/office/drawing/2014/main" val="3165698616"/>
                  </a:ext>
                </a:extLst>
              </a:tr>
              <a:tr h="701274">
                <a:tc>
                  <a:txBody>
                    <a:bodyPr/>
                    <a:lstStyle/>
                    <a:p>
                      <a:r>
                        <a:rPr lang="en-US" sz="1400" dirty="0"/>
                        <a:t>Unique Labels for Edges</a:t>
                      </a:r>
                    </a:p>
                  </a:txBody>
                  <a:tcPr/>
                </a:tc>
                <a:tc>
                  <a:txBody>
                    <a:bodyPr/>
                    <a:lstStyle/>
                    <a:p>
                      <a:r>
                        <a:rPr lang="en-US" sz="1400" dirty="0" err="1">
                          <a:latin typeface="Consolas" panose="020B0609020204030204" pitchFamily="49" charset="0"/>
                        </a:rPr>
                        <a:t>g.E</a:t>
                      </a:r>
                      <a:r>
                        <a:rPr lang="en-US" sz="1400" dirty="0">
                          <a:latin typeface="Consolas" panose="020B0609020204030204" pitchFamily="49" charset="0"/>
                        </a:rPr>
                        <a:t>().label().</a:t>
                      </a:r>
                      <a:r>
                        <a:rPr lang="en-US" sz="1400" dirty="0" err="1">
                          <a:latin typeface="Consolas" panose="020B0609020204030204" pitchFamily="49" charset="0"/>
                        </a:rPr>
                        <a:t>dedup</a:t>
                      </a:r>
                      <a:r>
                        <a:rPr lang="en-US" sz="1400" dirty="0">
                          <a:latin typeface="Consolas" panose="020B0609020204030204" pitchFamily="49" charset="0"/>
                        </a:rPr>
                        <a:t>()</a:t>
                      </a:r>
                    </a:p>
                  </a:txBody>
                  <a:tcPr/>
                </a:tc>
                <a:tc>
                  <a:txBody>
                    <a:bodyPr/>
                    <a:lstStyle/>
                    <a:p>
                      <a:r>
                        <a:rPr lang="en-US" sz="1400" b="0" dirty="0">
                          <a:solidFill>
                            <a:srgbClr val="000000"/>
                          </a:solidFill>
                          <a:effectLst/>
                          <a:latin typeface="Consolas" panose="020B0609020204030204" pitchFamily="49" charset="0"/>
                        </a:rPr>
                        <a:t>[</a:t>
                      </a:r>
                    </a:p>
                    <a:p>
                      <a:r>
                        <a:rPr lang="en-US" sz="1400" b="0" dirty="0">
                          <a:solidFill>
                            <a:srgbClr val="000000"/>
                          </a:solidFill>
                          <a:effectLst/>
                          <a:latin typeface="Consolas" panose="020B0609020204030204" pitchFamily="49" charset="0"/>
                        </a:rPr>
                        <a:t>  </a:t>
                      </a:r>
                      <a:r>
                        <a:rPr lang="en-US" sz="1400" b="0" dirty="0">
                          <a:solidFill>
                            <a:srgbClr val="A31515"/>
                          </a:solidFill>
                          <a:effectLst/>
                          <a:latin typeface="Consolas" panose="020B0609020204030204" pitchFamily="49" charset="0"/>
                        </a:rPr>
                        <a:t>"contains"</a:t>
                      </a:r>
                      <a:endParaRPr lang="en-US" sz="1400" b="0" dirty="0">
                        <a:solidFill>
                          <a:srgbClr val="000000"/>
                        </a:solidFill>
                        <a:effectLst/>
                        <a:latin typeface="Consolas" panose="020B0609020204030204" pitchFamily="49" charset="0"/>
                      </a:endParaRPr>
                    </a:p>
                    <a:p>
                      <a:r>
                        <a:rPr lang="en-US" sz="1400" b="0" dirty="0">
                          <a:solidFill>
                            <a:srgbClr val="000000"/>
                          </a:solidFill>
                          <a:effectLst/>
                          <a:latin typeface="Consolas" panose="020B0609020204030204" pitchFamily="49" charset="0"/>
                        </a:rPr>
                        <a:t>]</a:t>
                      </a:r>
                    </a:p>
                  </a:txBody>
                  <a:tcPr/>
                </a:tc>
                <a:extLst>
                  <a:ext uri="{0D108BD9-81ED-4DB2-BD59-A6C34878D82A}">
                    <a16:rowId xmlns:a16="http://schemas.microsoft.com/office/drawing/2014/main" val="500633675"/>
                  </a:ext>
                </a:extLst>
              </a:tr>
              <a:tr h="1542803">
                <a:tc>
                  <a:txBody>
                    <a:bodyPr/>
                    <a:lstStyle/>
                    <a:p>
                      <a:r>
                        <a:rPr lang="en-US" sz="1400" dirty="0"/>
                        <a:t>Unique Values for a Label</a:t>
                      </a:r>
                    </a:p>
                  </a:txBody>
                  <a:tcPr/>
                </a:tc>
                <a:tc>
                  <a:txBody>
                    <a:bodyPr/>
                    <a:lstStyle/>
                    <a:p>
                      <a:r>
                        <a:rPr lang="en-US" sz="1400" dirty="0" err="1">
                          <a:latin typeface="Consolas" panose="020B0609020204030204" pitchFamily="49" charset="0"/>
                        </a:rPr>
                        <a:t>g.V</a:t>
                      </a:r>
                      <a:r>
                        <a:rPr lang="en-US" sz="1400" dirty="0">
                          <a:latin typeface="Consolas" panose="020B0609020204030204" pitchFamily="49" charset="0"/>
                        </a:rPr>
                        <a:t>().</a:t>
                      </a:r>
                      <a:r>
                        <a:rPr lang="en-US" sz="1400" dirty="0" err="1">
                          <a:latin typeface="Consolas" panose="020B0609020204030204" pitchFamily="49" charset="0"/>
                        </a:rPr>
                        <a:t>hasLabel</a:t>
                      </a:r>
                      <a:r>
                        <a:rPr lang="en-US" sz="1400" dirty="0">
                          <a:latin typeface="Consolas" panose="020B0609020204030204" pitchFamily="49" charset="0"/>
                        </a:rPr>
                        <a:t>('Topic').values().</a:t>
                      </a:r>
                      <a:r>
                        <a:rPr lang="en-US" sz="1400" dirty="0" err="1">
                          <a:latin typeface="Consolas" panose="020B0609020204030204" pitchFamily="49" charset="0"/>
                        </a:rPr>
                        <a:t>dedup</a:t>
                      </a:r>
                      <a:r>
                        <a:rPr lang="en-US" sz="1400" dirty="0">
                          <a:latin typeface="Consolas" panose="020B0609020204030204" pitchFamily="49" charset="0"/>
                        </a:rPr>
                        <a:t>()</a:t>
                      </a:r>
                    </a:p>
                  </a:txBody>
                  <a:tcPr/>
                </a:tc>
                <a:tc>
                  <a:txBody>
                    <a:bodyPr/>
                    <a:lstStyle/>
                    <a:p>
                      <a:r>
                        <a:rPr lang="en-US" sz="1400" b="0" dirty="0">
                          <a:solidFill>
                            <a:srgbClr val="000000"/>
                          </a:solidFill>
                          <a:effectLst/>
                          <a:latin typeface="Consolas" panose="020B0609020204030204" pitchFamily="49" charset="0"/>
                        </a:rPr>
                        <a:t>[</a:t>
                      </a:r>
                    </a:p>
                    <a:p>
                      <a:r>
                        <a:rPr lang="en-US" sz="1400" b="0" dirty="0">
                          <a:solidFill>
                            <a:srgbClr val="000000"/>
                          </a:solidFill>
                          <a:effectLst/>
                          <a:latin typeface="Consolas" panose="020B0609020204030204" pitchFamily="49" charset="0"/>
                        </a:rPr>
                        <a:t>  </a:t>
                      </a:r>
                      <a:r>
                        <a:rPr lang="en-US" sz="1400" b="0" dirty="0">
                          <a:solidFill>
                            <a:srgbClr val="A31515"/>
                          </a:solidFill>
                          <a:effectLst/>
                          <a:latin typeface="Consolas" panose="020B0609020204030204" pitchFamily="49" charset="0"/>
                        </a:rPr>
                        <a:t>"Machine Learning"</a:t>
                      </a:r>
                      <a:r>
                        <a:rPr lang="en-US" sz="1400" b="0" dirty="0">
                          <a:solidFill>
                            <a:srgbClr val="000000"/>
                          </a:solidFill>
                          <a:effectLst/>
                          <a:latin typeface="Consolas" panose="020B0609020204030204" pitchFamily="49" charset="0"/>
                        </a:rPr>
                        <a:t>,</a:t>
                      </a:r>
                    </a:p>
                    <a:p>
                      <a:r>
                        <a:rPr lang="en-US" sz="1400" b="0" dirty="0">
                          <a:solidFill>
                            <a:srgbClr val="000000"/>
                          </a:solidFill>
                          <a:effectLst/>
                          <a:latin typeface="Consolas" panose="020B0609020204030204" pitchFamily="49" charset="0"/>
                        </a:rPr>
                        <a:t>  </a:t>
                      </a:r>
                      <a:r>
                        <a:rPr lang="en-US" sz="1400" b="0" dirty="0">
                          <a:solidFill>
                            <a:srgbClr val="A31515"/>
                          </a:solidFill>
                          <a:effectLst/>
                          <a:latin typeface="Consolas" panose="020B0609020204030204" pitchFamily="49" charset="0"/>
                        </a:rPr>
                        <a:t>"Topic"</a:t>
                      </a:r>
                      <a:r>
                        <a:rPr lang="en-US" sz="1400" b="0" dirty="0">
                          <a:solidFill>
                            <a:srgbClr val="000000"/>
                          </a:solidFill>
                          <a:effectLst/>
                          <a:latin typeface="Consolas" panose="020B0609020204030204" pitchFamily="49" charset="0"/>
                        </a:rPr>
                        <a:t>,</a:t>
                      </a:r>
                    </a:p>
                    <a:p>
                      <a:r>
                        <a:rPr lang="en-US" sz="1400" b="0" dirty="0">
                          <a:solidFill>
                            <a:srgbClr val="000000"/>
                          </a:solidFill>
                          <a:effectLst/>
                          <a:latin typeface="Consolas" panose="020B0609020204030204" pitchFamily="49" charset="0"/>
                        </a:rPr>
                        <a:t>  </a:t>
                      </a:r>
                      <a:r>
                        <a:rPr lang="en-US" sz="1400" b="0" dirty="0">
                          <a:solidFill>
                            <a:srgbClr val="A31515"/>
                          </a:solidFill>
                          <a:effectLst/>
                          <a:latin typeface="Consolas" panose="020B0609020204030204" pitchFamily="49" charset="0"/>
                        </a:rPr>
                        <a:t>"Power BI"</a:t>
                      </a:r>
                      <a:r>
                        <a:rPr lang="en-US" sz="1400" b="0" dirty="0">
                          <a:solidFill>
                            <a:srgbClr val="000000"/>
                          </a:solidFill>
                          <a:effectLst/>
                          <a:latin typeface="Consolas" panose="020B0609020204030204" pitchFamily="49" charset="0"/>
                        </a:rPr>
                        <a:t>,</a:t>
                      </a:r>
                    </a:p>
                    <a:p>
                      <a:r>
                        <a:rPr lang="en-US" sz="1400" b="0" dirty="0">
                          <a:solidFill>
                            <a:srgbClr val="000000"/>
                          </a:solidFill>
                          <a:effectLst/>
                          <a:latin typeface="Consolas" panose="020B0609020204030204" pitchFamily="49" charset="0"/>
                        </a:rPr>
                        <a:t>…</a:t>
                      </a:r>
                    </a:p>
                    <a:p>
                      <a:r>
                        <a:rPr lang="en-US" sz="1400" b="0" dirty="0">
                          <a:solidFill>
                            <a:srgbClr val="000000"/>
                          </a:solidFill>
                          <a:effectLst/>
                          <a:latin typeface="Consolas" panose="020B0609020204030204" pitchFamily="49" charset="0"/>
                        </a:rPr>
                        <a:t>]</a:t>
                      </a:r>
                    </a:p>
                  </a:txBody>
                  <a:tcPr/>
                </a:tc>
                <a:extLst>
                  <a:ext uri="{0D108BD9-81ED-4DB2-BD59-A6C34878D82A}">
                    <a16:rowId xmlns:a16="http://schemas.microsoft.com/office/drawing/2014/main" val="2882102449"/>
                  </a:ext>
                </a:extLst>
              </a:tr>
              <a:tr h="1332421">
                <a:tc>
                  <a:txBody>
                    <a:bodyPr/>
                    <a:lstStyle/>
                    <a:p>
                      <a:r>
                        <a:rPr lang="en-US" sz="1400" dirty="0"/>
                        <a:t>Unique Values for a Property</a:t>
                      </a:r>
                    </a:p>
                  </a:txBody>
                  <a:tcPr/>
                </a:tc>
                <a:tc>
                  <a:txBody>
                    <a:bodyPr/>
                    <a:lstStyle/>
                    <a:p>
                      <a:r>
                        <a:rPr lang="en-US" sz="1400" dirty="0" err="1">
                          <a:latin typeface="Consolas" panose="020B0609020204030204" pitchFamily="49" charset="0"/>
                        </a:rPr>
                        <a:t>g.V</a:t>
                      </a:r>
                      <a:r>
                        <a:rPr lang="en-US" sz="1400" dirty="0">
                          <a:latin typeface="Consolas" panose="020B0609020204030204" pitchFamily="49" charset="0"/>
                        </a:rPr>
                        <a:t>().</a:t>
                      </a:r>
                      <a:r>
                        <a:rPr lang="en-US" sz="1400" dirty="0" err="1">
                          <a:latin typeface="Consolas" panose="020B0609020204030204" pitchFamily="49" charset="0"/>
                        </a:rPr>
                        <a:t>hasLabel</a:t>
                      </a:r>
                      <a:r>
                        <a:rPr lang="en-US" sz="1400" dirty="0">
                          <a:latin typeface="Consolas" panose="020B0609020204030204" pitchFamily="49" charset="0"/>
                        </a:rPr>
                        <a:t>('Talk').values('Track').</a:t>
                      </a:r>
                      <a:r>
                        <a:rPr lang="en-US" sz="1400" dirty="0" err="1">
                          <a:latin typeface="Consolas" panose="020B0609020204030204" pitchFamily="49" charset="0"/>
                        </a:rPr>
                        <a:t>dedup</a:t>
                      </a:r>
                      <a:r>
                        <a:rPr lang="en-US" sz="1400" dirty="0">
                          <a:latin typeface="Consolas" panose="020B0609020204030204" pitchFamily="49" charset="0"/>
                        </a:rPr>
                        <a:t>()</a:t>
                      </a:r>
                    </a:p>
                  </a:txBody>
                  <a:tcPr/>
                </a:tc>
                <a:tc>
                  <a:txBody>
                    <a:bodyPr/>
                    <a:lstStyle/>
                    <a:p>
                      <a:r>
                        <a:rPr lang="en-US" sz="1400" b="0" dirty="0">
                          <a:solidFill>
                            <a:srgbClr val="000000"/>
                          </a:solidFill>
                          <a:effectLst/>
                          <a:latin typeface="Consolas" panose="020B0609020204030204" pitchFamily="49" charset="0"/>
                        </a:rPr>
                        <a:t>[</a:t>
                      </a:r>
                    </a:p>
                    <a:p>
                      <a:r>
                        <a:rPr lang="en-US" sz="1400" b="0" dirty="0">
                          <a:solidFill>
                            <a:srgbClr val="000000"/>
                          </a:solidFill>
                          <a:effectLst/>
                          <a:latin typeface="Consolas" panose="020B0609020204030204" pitchFamily="49" charset="0"/>
                        </a:rPr>
                        <a:t>  </a:t>
                      </a:r>
                      <a:r>
                        <a:rPr lang="en-US" sz="1400" b="0" dirty="0">
                          <a:solidFill>
                            <a:srgbClr val="09885A"/>
                          </a:solidFill>
                          <a:effectLst/>
                          <a:latin typeface="Consolas" panose="020B0609020204030204" pitchFamily="49" charset="0"/>
                        </a:rPr>
                        <a:t>2</a:t>
                      </a:r>
                      <a:r>
                        <a:rPr lang="en-US" sz="1400" b="0" dirty="0">
                          <a:solidFill>
                            <a:srgbClr val="000000"/>
                          </a:solidFill>
                          <a:effectLst/>
                          <a:latin typeface="Consolas" panose="020B0609020204030204" pitchFamily="49" charset="0"/>
                        </a:rPr>
                        <a:t>,</a:t>
                      </a:r>
                    </a:p>
                    <a:p>
                      <a:r>
                        <a:rPr lang="en-US" sz="1400" b="0" dirty="0">
                          <a:solidFill>
                            <a:srgbClr val="000000"/>
                          </a:solidFill>
                          <a:effectLst/>
                          <a:latin typeface="Consolas" panose="020B0609020204030204" pitchFamily="49" charset="0"/>
                        </a:rPr>
                        <a:t>  </a:t>
                      </a:r>
                      <a:r>
                        <a:rPr lang="en-US" sz="1400" b="0" dirty="0">
                          <a:solidFill>
                            <a:srgbClr val="09885A"/>
                          </a:solidFill>
                          <a:effectLst/>
                          <a:latin typeface="Consolas" panose="020B0609020204030204" pitchFamily="49" charset="0"/>
                        </a:rPr>
                        <a:t>1</a:t>
                      </a:r>
                      <a:r>
                        <a:rPr lang="en-US" sz="1400" b="0" dirty="0">
                          <a:solidFill>
                            <a:srgbClr val="000000"/>
                          </a:solidFill>
                          <a:effectLst/>
                          <a:latin typeface="Consolas" panose="020B0609020204030204" pitchFamily="49" charset="0"/>
                        </a:rPr>
                        <a:t>,</a:t>
                      </a:r>
                    </a:p>
                    <a:p>
                      <a:r>
                        <a:rPr lang="en-US" sz="1400" b="0" dirty="0">
                          <a:solidFill>
                            <a:srgbClr val="000000"/>
                          </a:solidFill>
                          <a:effectLst/>
                          <a:latin typeface="Consolas" panose="020B0609020204030204" pitchFamily="49" charset="0"/>
                        </a:rPr>
                        <a:t>  </a:t>
                      </a:r>
                      <a:r>
                        <a:rPr lang="en-US" sz="1400" b="0" dirty="0">
                          <a:solidFill>
                            <a:srgbClr val="09885A"/>
                          </a:solidFill>
                          <a:effectLst/>
                          <a:latin typeface="Consolas" panose="020B0609020204030204" pitchFamily="49" charset="0"/>
                        </a:rPr>
                        <a:t>3</a:t>
                      </a:r>
                      <a:r>
                        <a:rPr lang="en-US" sz="1400" b="0" dirty="0">
                          <a:solidFill>
                            <a:srgbClr val="000000"/>
                          </a:solidFill>
                          <a:effectLst/>
                          <a:latin typeface="Consolas" panose="020B0609020204030204" pitchFamily="49" charset="0"/>
                        </a:rPr>
                        <a:t>,</a:t>
                      </a:r>
                    </a:p>
                    <a:p>
                      <a:r>
                        <a:rPr lang="en-US" sz="1400" b="0" dirty="0">
                          <a:solidFill>
                            <a:srgbClr val="000000"/>
                          </a:solidFill>
                          <a:effectLst/>
                          <a:latin typeface="Consolas" panose="020B0609020204030204" pitchFamily="49" charset="0"/>
                        </a:rPr>
                        <a:t>…</a:t>
                      </a:r>
                    </a:p>
                    <a:p>
                      <a:r>
                        <a:rPr lang="en-US" sz="1400" b="0" dirty="0">
                          <a:solidFill>
                            <a:srgbClr val="000000"/>
                          </a:solidFill>
                          <a:effectLst/>
                          <a:latin typeface="Consolas" panose="020B0609020204030204" pitchFamily="49" charset="0"/>
                        </a:rPr>
                        <a:t>]</a:t>
                      </a:r>
                    </a:p>
                  </a:txBody>
                  <a:tcPr/>
                </a:tc>
                <a:extLst>
                  <a:ext uri="{0D108BD9-81ED-4DB2-BD59-A6C34878D82A}">
                    <a16:rowId xmlns:a16="http://schemas.microsoft.com/office/drawing/2014/main" val="2755400498"/>
                  </a:ext>
                </a:extLst>
              </a:tr>
            </a:tbl>
          </a:graphicData>
        </a:graphic>
      </p:graphicFrame>
    </p:spTree>
    <p:extLst>
      <p:ext uri="{BB962C8B-B14F-4D97-AF65-F5344CB8AC3E}">
        <p14:creationId xmlns:p14="http://schemas.microsoft.com/office/powerpoint/2010/main" val="317148239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D78B26-F05C-4EE3-BFF4-816A59E03AA6}"/>
              </a:ext>
            </a:extLst>
          </p:cNvPr>
          <p:cNvSpPr>
            <a:spLocks noGrp="1"/>
          </p:cNvSpPr>
          <p:nvPr>
            <p:ph type="title"/>
          </p:nvPr>
        </p:nvSpPr>
        <p:spPr/>
        <p:txBody>
          <a:bodyPr/>
          <a:lstStyle/>
          <a:p>
            <a:r>
              <a:rPr lang="en-US" dirty="0"/>
              <a:t>Adding Edges and Vertices</a:t>
            </a:r>
          </a:p>
        </p:txBody>
      </p:sp>
      <p:sp>
        <p:nvSpPr>
          <p:cNvPr id="3" name="Content Placeholder 2">
            <a:extLst>
              <a:ext uri="{FF2B5EF4-FFF2-40B4-BE49-F238E27FC236}">
                <a16:creationId xmlns:a16="http://schemas.microsoft.com/office/drawing/2014/main" id="{C7CE4FFF-F35D-4251-9D67-287674001C06}"/>
              </a:ext>
            </a:extLst>
          </p:cNvPr>
          <p:cNvSpPr>
            <a:spLocks noGrp="1"/>
          </p:cNvSpPr>
          <p:nvPr>
            <p:ph idx="1"/>
          </p:nvPr>
        </p:nvSpPr>
        <p:spPr>
          <a:xfrm>
            <a:off x="838200" y="1253331"/>
            <a:ext cx="10515600" cy="4351338"/>
          </a:xfrm>
          <a:solidFill>
            <a:schemeClr val="bg1"/>
          </a:solidFill>
        </p:spPr>
        <p:txBody>
          <a:bodyPr/>
          <a:lstStyle/>
          <a:p>
            <a:r>
              <a:rPr lang="en-US" dirty="0"/>
              <a:t>Adding a Vertex</a:t>
            </a:r>
          </a:p>
          <a:p>
            <a:pPr marL="0" indent="0">
              <a:buNone/>
            </a:pPr>
            <a:r>
              <a:rPr lang="en-US" sz="1600" dirty="0" err="1">
                <a:latin typeface="Consolas" panose="020B0609020204030204" pitchFamily="49" charset="0"/>
              </a:rPr>
              <a:t>g.addV</a:t>
            </a:r>
            <a:r>
              <a:rPr lang="en-US" sz="1600" dirty="0">
                <a:latin typeface="Consolas" panose="020B0609020204030204" pitchFamily="49" charset="0"/>
              </a:rPr>
              <a:t>("label").property("</a:t>
            </a:r>
            <a:r>
              <a:rPr lang="en-US" sz="1600" dirty="0" err="1">
                <a:latin typeface="Consolas" panose="020B0609020204030204" pitchFamily="49" charset="0"/>
              </a:rPr>
              <a:t>propName</a:t>
            </a:r>
            <a:r>
              <a:rPr lang="en-US" sz="1600" dirty="0">
                <a:latin typeface="Consolas" panose="020B0609020204030204" pitchFamily="49" charset="0"/>
              </a:rPr>
              <a:t>","</a:t>
            </a:r>
            <a:r>
              <a:rPr lang="en-US" sz="1600" dirty="0" err="1">
                <a:latin typeface="Consolas" panose="020B0609020204030204" pitchFamily="49" charset="0"/>
              </a:rPr>
              <a:t>propValue</a:t>
            </a:r>
            <a:r>
              <a:rPr lang="en-US" sz="1600" dirty="0">
                <a:latin typeface="Consolas" panose="020B0609020204030204" pitchFamily="49" charset="0"/>
              </a:rPr>
              <a:t>").property("prop2Name","prop2Value")</a:t>
            </a:r>
          </a:p>
          <a:p>
            <a:r>
              <a:rPr lang="en-US" sz="1100" dirty="0"/>
              <a:t>Example: Azure Cosmos DB is another theme</a:t>
            </a:r>
            <a:endParaRPr lang="en-US" sz="1600" dirty="0">
              <a:latin typeface="Consolas" panose="020B0609020204030204" pitchFamily="49" charset="0"/>
            </a:endParaRPr>
          </a:p>
          <a:p>
            <a:pPr marL="0" indent="0">
              <a:buNone/>
            </a:pPr>
            <a:r>
              <a:rPr lang="en-US" sz="1600" dirty="0" err="1">
                <a:latin typeface="Consolas" panose="020B0609020204030204" pitchFamily="49" charset="0"/>
              </a:rPr>
              <a:t>g.addV</a:t>
            </a:r>
            <a:r>
              <a:rPr lang="en-US" sz="1600" dirty="0">
                <a:latin typeface="Consolas" panose="020B0609020204030204" pitchFamily="49" charset="0"/>
              </a:rPr>
              <a:t>('Topic').property('</a:t>
            </a:r>
            <a:r>
              <a:rPr lang="en-US" sz="1600" dirty="0" err="1">
                <a:latin typeface="Consolas" panose="020B0609020204030204" pitchFamily="49" charset="0"/>
              </a:rPr>
              <a:t>name','Azure</a:t>
            </a:r>
            <a:r>
              <a:rPr lang="en-US" sz="1600" dirty="0">
                <a:latin typeface="Consolas" panose="020B0609020204030204" pitchFamily="49" charset="0"/>
              </a:rPr>
              <a:t> Cosmos DB').property('</a:t>
            </a:r>
            <a:r>
              <a:rPr lang="en-US" sz="1600" dirty="0" err="1">
                <a:latin typeface="Consolas" panose="020B0609020204030204" pitchFamily="49" charset="0"/>
              </a:rPr>
              <a:t>type','Topic</a:t>
            </a:r>
            <a:r>
              <a:rPr lang="en-US" sz="1600" dirty="0">
                <a:latin typeface="Consolas" panose="020B0609020204030204" pitchFamily="49" charset="0"/>
              </a:rPr>
              <a:t>')</a:t>
            </a:r>
          </a:p>
          <a:p>
            <a:r>
              <a:rPr lang="en-US" dirty="0"/>
              <a:t>Adding an Edge</a:t>
            </a:r>
          </a:p>
          <a:p>
            <a:pPr lvl="1"/>
            <a:r>
              <a:rPr lang="en-US" dirty="0"/>
              <a:t>Where starting from?</a:t>
            </a:r>
          </a:p>
          <a:p>
            <a:pPr lvl="1"/>
            <a:r>
              <a:rPr lang="en-US" dirty="0"/>
              <a:t>Where going to?</a:t>
            </a:r>
          </a:p>
          <a:p>
            <a:pPr lvl="1"/>
            <a:r>
              <a:rPr lang="en-US" dirty="0"/>
              <a:t>Example: The Azure Cosmos DB topic contains this talk.</a:t>
            </a:r>
          </a:p>
          <a:p>
            <a:pPr marL="457200" lvl="1" indent="0">
              <a:buNone/>
            </a:pPr>
            <a:r>
              <a:rPr lang="en-US" sz="2000" dirty="0" err="1">
                <a:latin typeface="Consolas" panose="020B0609020204030204" pitchFamily="49" charset="0"/>
              </a:rPr>
              <a:t>g.V</a:t>
            </a:r>
            <a:r>
              <a:rPr lang="en-US" sz="2000" dirty="0">
                <a:latin typeface="Consolas" panose="020B0609020204030204" pitchFamily="49" charset="0"/>
              </a:rPr>
              <a:t>().has('</a:t>
            </a:r>
            <a:r>
              <a:rPr lang="en-US" sz="2000" dirty="0" err="1">
                <a:latin typeface="Consolas" panose="020B0609020204030204" pitchFamily="49" charset="0"/>
              </a:rPr>
              <a:t>name','Azure</a:t>
            </a:r>
            <a:r>
              <a:rPr lang="en-US" sz="2000" dirty="0">
                <a:latin typeface="Consolas" panose="020B0609020204030204" pitchFamily="49" charset="0"/>
              </a:rPr>
              <a:t> Cosmos DB')</a:t>
            </a:r>
            <a:br>
              <a:rPr lang="en-US" sz="2000" dirty="0">
                <a:latin typeface="Consolas" panose="020B0609020204030204" pitchFamily="49" charset="0"/>
              </a:rPr>
            </a:br>
            <a:r>
              <a:rPr lang="en-US" sz="2000" dirty="0">
                <a:latin typeface="Consolas" panose="020B0609020204030204" pitchFamily="49" charset="0"/>
              </a:rPr>
              <a:t>.</a:t>
            </a:r>
            <a:r>
              <a:rPr lang="en-US" sz="2000" dirty="0" err="1">
                <a:latin typeface="Consolas" panose="020B0609020204030204" pitchFamily="49" charset="0"/>
              </a:rPr>
              <a:t>addE</a:t>
            </a:r>
            <a:r>
              <a:rPr lang="en-US" sz="2000" dirty="0">
                <a:latin typeface="Consolas" panose="020B0609020204030204" pitchFamily="49" charset="0"/>
              </a:rPr>
              <a:t>('contains').to(</a:t>
            </a:r>
            <a:r>
              <a:rPr lang="en-US" sz="2000" dirty="0" err="1">
                <a:latin typeface="Consolas" panose="020B0609020204030204" pitchFamily="49" charset="0"/>
              </a:rPr>
              <a:t>g.V</a:t>
            </a:r>
            <a:r>
              <a:rPr lang="en-US" sz="2000" dirty="0">
                <a:latin typeface="Consolas" panose="020B0609020204030204" pitchFamily="49" charset="0"/>
              </a:rPr>
              <a:t>().</a:t>
            </a:r>
            <a:r>
              <a:rPr lang="en-US" sz="2000" dirty="0" err="1">
                <a:latin typeface="Consolas" panose="020B0609020204030204" pitchFamily="49" charset="0"/>
              </a:rPr>
              <a:t>hasLabel</a:t>
            </a:r>
            <a:r>
              <a:rPr lang="en-US" sz="2000" dirty="0">
                <a:latin typeface="Consolas" panose="020B0609020204030204" pitchFamily="49" charset="0"/>
              </a:rPr>
              <a:t>('Talk').has('</a:t>
            </a:r>
            <a:r>
              <a:rPr lang="en-US" sz="2000" dirty="0" err="1">
                <a:latin typeface="Consolas" panose="020B0609020204030204" pitchFamily="49" charset="0"/>
              </a:rPr>
              <a:t>name','Intro</a:t>
            </a:r>
            <a:r>
              <a:rPr lang="en-US" sz="2000" dirty="0">
                <a:latin typeface="Consolas" panose="020B0609020204030204" pitchFamily="49" charset="0"/>
              </a:rPr>
              <a:t> to Graph Databases Using Azure Cosmos DB Gremlin API'))</a:t>
            </a:r>
          </a:p>
          <a:p>
            <a:endParaRPr lang="en-US" dirty="0"/>
          </a:p>
        </p:txBody>
      </p:sp>
    </p:spTree>
    <p:extLst>
      <p:ext uri="{BB962C8B-B14F-4D97-AF65-F5344CB8AC3E}">
        <p14:creationId xmlns:p14="http://schemas.microsoft.com/office/powerpoint/2010/main" val="5548522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7B53E0-63A0-51AF-3003-232E08BA2B5C}"/>
              </a:ext>
            </a:extLst>
          </p:cNvPr>
          <p:cNvSpPr>
            <a:spLocks noGrp="1"/>
          </p:cNvSpPr>
          <p:nvPr>
            <p:ph type="title"/>
          </p:nvPr>
        </p:nvSpPr>
        <p:spPr/>
        <p:txBody>
          <a:bodyPr/>
          <a:lstStyle/>
          <a:p>
            <a:r>
              <a:rPr lang="en-US" dirty="0"/>
              <a:t>New Vertex and Edge</a:t>
            </a:r>
          </a:p>
        </p:txBody>
      </p:sp>
      <p:pic>
        <p:nvPicPr>
          <p:cNvPr id="6" name="Picture 5">
            <a:extLst>
              <a:ext uri="{FF2B5EF4-FFF2-40B4-BE49-F238E27FC236}">
                <a16:creationId xmlns:a16="http://schemas.microsoft.com/office/drawing/2014/main" id="{24C6B813-1C5D-C9E7-D542-001EC763912B}"/>
              </a:ext>
            </a:extLst>
          </p:cNvPr>
          <p:cNvPicPr>
            <a:picLocks noChangeAspect="1"/>
          </p:cNvPicPr>
          <p:nvPr/>
        </p:nvPicPr>
        <p:blipFill>
          <a:blip r:embed="rId2"/>
          <a:stretch>
            <a:fillRect/>
          </a:stretch>
        </p:blipFill>
        <p:spPr>
          <a:xfrm>
            <a:off x="971090" y="1811353"/>
            <a:ext cx="4809524" cy="1314286"/>
          </a:xfrm>
          <a:prstGeom prst="rect">
            <a:avLst/>
          </a:prstGeom>
        </p:spPr>
      </p:pic>
      <p:pic>
        <p:nvPicPr>
          <p:cNvPr id="1026" name="Picture 2">
            <a:extLst>
              <a:ext uri="{FF2B5EF4-FFF2-40B4-BE49-F238E27FC236}">
                <a16:creationId xmlns:a16="http://schemas.microsoft.com/office/drawing/2014/main" id="{C637347C-9FFA-072F-68F3-B517CA62C2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80614" y="219099"/>
            <a:ext cx="6073548" cy="64198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45906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4CFF4A9-19CB-A455-A895-F348077B035D}"/>
              </a:ext>
            </a:extLst>
          </p:cNvPr>
          <p:cNvSpPr>
            <a:spLocks noGrp="1"/>
          </p:cNvSpPr>
          <p:nvPr>
            <p:ph type="title"/>
          </p:nvPr>
        </p:nvSpPr>
        <p:spPr/>
        <p:txBody>
          <a:bodyPr/>
          <a:lstStyle/>
          <a:p>
            <a:r>
              <a:rPr lang="en-US" dirty="0"/>
              <a:t>Graph Database Components</a:t>
            </a:r>
          </a:p>
        </p:txBody>
      </p:sp>
      <p:sp>
        <p:nvSpPr>
          <p:cNvPr id="8" name="Text Placeholder 7">
            <a:extLst>
              <a:ext uri="{FF2B5EF4-FFF2-40B4-BE49-F238E27FC236}">
                <a16:creationId xmlns:a16="http://schemas.microsoft.com/office/drawing/2014/main" id="{2C20767A-63EF-2369-1DB4-1F3FDE3D290E}"/>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16048637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C3E5A0-C07C-4E3C-B15D-3247C4F5ED46}"/>
              </a:ext>
            </a:extLst>
          </p:cNvPr>
          <p:cNvSpPr>
            <a:spLocks noGrp="1"/>
          </p:cNvSpPr>
          <p:nvPr>
            <p:ph type="title"/>
          </p:nvPr>
        </p:nvSpPr>
        <p:spPr/>
        <p:txBody>
          <a:bodyPr/>
          <a:lstStyle/>
          <a:p>
            <a:r>
              <a:rPr lang="en-US" dirty="0"/>
              <a:t>Grouping and Aggregating</a:t>
            </a:r>
          </a:p>
        </p:txBody>
      </p:sp>
      <p:sp>
        <p:nvSpPr>
          <p:cNvPr id="3" name="Content Placeholder 2">
            <a:extLst>
              <a:ext uri="{FF2B5EF4-FFF2-40B4-BE49-F238E27FC236}">
                <a16:creationId xmlns:a16="http://schemas.microsoft.com/office/drawing/2014/main" id="{C9C97332-C5F2-47FB-A7DA-D3D89D5FAA61}"/>
              </a:ext>
            </a:extLst>
          </p:cNvPr>
          <p:cNvSpPr>
            <a:spLocks noGrp="1"/>
          </p:cNvSpPr>
          <p:nvPr>
            <p:ph idx="1"/>
          </p:nvPr>
        </p:nvSpPr>
        <p:spPr>
          <a:xfrm>
            <a:off x="838200" y="1825625"/>
            <a:ext cx="8269941" cy="4351338"/>
          </a:xfrm>
        </p:spPr>
        <p:txBody>
          <a:bodyPr>
            <a:normAutofit/>
          </a:bodyPr>
          <a:lstStyle/>
          <a:p>
            <a:r>
              <a:rPr lang="en-US" sz="2400" dirty="0"/>
              <a:t>Number of sessions by track:</a:t>
            </a:r>
          </a:p>
          <a:p>
            <a:pPr marL="0" indent="0">
              <a:buNone/>
            </a:pPr>
            <a:r>
              <a:rPr lang="en-US" sz="2400" dirty="0" err="1">
                <a:latin typeface="Consolas" panose="020B0609020204030204" pitchFamily="49" charset="0"/>
              </a:rPr>
              <a:t>g.V</a:t>
            </a:r>
            <a:r>
              <a:rPr lang="en-US" sz="2400" dirty="0">
                <a:latin typeface="Consolas" panose="020B0609020204030204" pitchFamily="49" charset="0"/>
              </a:rPr>
              <a:t>().</a:t>
            </a:r>
            <a:r>
              <a:rPr lang="en-US" sz="2400" dirty="0" err="1">
                <a:latin typeface="Consolas" panose="020B0609020204030204" pitchFamily="49" charset="0"/>
              </a:rPr>
              <a:t>hasLabel</a:t>
            </a:r>
            <a:r>
              <a:rPr lang="en-US" sz="2400" dirty="0">
                <a:latin typeface="Consolas" panose="020B0609020204030204" pitchFamily="49" charset="0"/>
              </a:rPr>
              <a:t>('Talk').group().by('Track’)</a:t>
            </a:r>
            <a:br>
              <a:rPr lang="en-US" sz="2400" dirty="0">
                <a:latin typeface="Consolas" panose="020B0609020204030204" pitchFamily="49" charset="0"/>
              </a:rPr>
            </a:br>
            <a:r>
              <a:rPr lang="en-US" sz="2400" dirty="0">
                <a:latin typeface="Consolas" panose="020B0609020204030204" pitchFamily="49" charset="0"/>
              </a:rPr>
              <a:t>	.by(values('name').count())</a:t>
            </a:r>
          </a:p>
          <a:p>
            <a:pPr marL="0" indent="0">
              <a:buNone/>
            </a:pPr>
            <a:endParaRPr lang="en-US" sz="2400" dirty="0">
              <a:latin typeface="Consolas" panose="020B0609020204030204" pitchFamily="49" charset="0"/>
            </a:endParaRPr>
          </a:p>
          <a:p>
            <a:r>
              <a:rPr lang="en-US" sz="2400" dirty="0"/>
              <a:t>There are 50 talks total: </a:t>
            </a:r>
          </a:p>
          <a:p>
            <a:pPr marL="0" indent="0">
              <a:buNone/>
            </a:pPr>
            <a:r>
              <a:rPr lang="en-US" sz="2400" dirty="0" err="1">
                <a:latin typeface="Consolas" panose="020B0609020204030204" pitchFamily="49" charset="0"/>
              </a:rPr>
              <a:t>g.V</a:t>
            </a:r>
            <a:r>
              <a:rPr lang="en-US" sz="2400" dirty="0">
                <a:latin typeface="Consolas" panose="020B0609020204030204" pitchFamily="49" charset="0"/>
              </a:rPr>
              <a:t>().</a:t>
            </a:r>
            <a:r>
              <a:rPr lang="en-US" sz="2400" dirty="0" err="1">
                <a:latin typeface="Consolas" panose="020B0609020204030204" pitchFamily="49" charset="0"/>
              </a:rPr>
              <a:t>hasLabel</a:t>
            </a:r>
            <a:r>
              <a:rPr lang="en-US" sz="2400" dirty="0">
                <a:latin typeface="Consolas" panose="020B0609020204030204" pitchFamily="49" charset="0"/>
              </a:rPr>
              <a:t>('Talk').count()</a:t>
            </a:r>
          </a:p>
          <a:p>
            <a:pPr marL="0" indent="0">
              <a:buNone/>
            </a:pPr>
            <a:endParaRPr lang="en-US" dirty="0"/>
          </a:p>
        </p:txBody>
      </p:sp>
      <p:sp>
        <p:nvSpPr>
          <p:cNvPr id="4" name="TextBox 3" descr="Number of holidays by date - December 1 has 1 holiday. December 5 has 2 holidays. December 6 has 2 holidays. December 8 has 5 holidays. December 12 has 2 holidays. December 16 has 1 holiday.  December 19 has 2 holidays. December 24 has 6 holidays. December 25 has 24 holidays. December 26 has 15 holidays. December 27 has 3 holidays. December 28 has 1 holiday. December 31 has 3 holidays.">
            <a:extLst>
              <a:ext uri="{FF2B5EF4-FFF2-40B4-BE49-F238E27FC236}">
                <a16:creationId xmlns:a16="http://schemas.microsoft.com/office/drawing/2014/main" id="{81E02360-D295-454D-A516-7FDB4C883A1C}"/>
              </a:ext>
            </a:extLst>
          </p:cNvPr>
          <p:cNvSpPr txBox="1"/>
          <p:nvPr/>
        </p:nvSpPr>
        <p:spPr>
          <a:xfrm>
            <a:off x="7042772" y="3693855"/>
            <a:ext cx="2375890" cy="2554545"/>
          </a:xfrm>
          <a:prstGeom prst="rect">
            <a:avLst/>
          </a:prstGeom>
          <a:noFill/>
          <a:ln w="12700">
            <a:noFill/>
          </a:ln>
        </p:spPr>
        <p:txBody>
          <a:bodyPr wrap="square">
            <a:spAutoFit/>
          </a:bodyPr>
          <a:lstStyle/>
          <a:p>
            <a:r>
              <a:rPr lang="en-US" sz="1600" b="0" dirty="0">
                <a:solidFill>
                  <a:srgbClr val="000000"/>
                </a:solidFill>
                <a:effectLst/>
                <a:latin typeface="Consolas" panose="020B0609020204030204" pitchFamily="49" charset="0"/>
              </a:rPr>
              <a:t>[</a:t>
            </a:r>
          </a:p>
          <a:p>
            <a:r>
              <a:rPr lang="en-US" sz="1600" b="0" dirty="0">
                <a:solidFill>
                  <a:srgbClr val="000000"/>
                </a:solidFill>
                <a:effectLst/>
                <a:latin typeface="Consolas" panose="020B0609020204030204" pitchFamily="49" charset="0"/>
              </a:rPr>
              <a:t>  {</a:t>
            </a:r>
          </a:p>
          <a:p>
            <a:r>
              <a:rPr lang="en-US" sz="1600" b="0" dirty="0">
                <a:solidFill>
                  <a:srgbClr val="000000"/>
                </a:solidFill>
                <a:effectLst/>
                <a:latin typeface="Consolas" panose="020B0609020204030204" pitchFamily="49" charset="0"/>
              </a:rPr>
              <a:t>    </a:t>
            </a:r>
            <a:r>
              <a:rPr lang="en-US" sz="1600" b="0" dirty="0">
                <a:solidFill>
                  <a:srgbClr val="A31515"/>
                </a:solidFill>
                <a:effectLst/>
                <a:latin typeface="Consolas" panose="020B0609020204030204" pitchFamily="49" charset="0"/>
              </a:rPr>
              <a:t>"1"</a:t>
            </a:r>
            <a:r>
              <a:rPr lang="en-US" sz="1600" b="0" dirty="0">
                <a:solidFill>
                  <a:srgbClr val="000000"/>
                </a:solidFill>
                <a:effectLst/>
                <a:latin typeface="Consolas" panose="020B0609020204030204" pitchFamily="49" charset="0"/>
              </a:rPr>
              <a:t>: </a:t>
            </a:r>
            <a:r>
              <a:rPr lang="en-US" sz="1600" b="0" dirty="0">
                <a:solidFill>
                  <a:srgbClr val="09885A"/>
                </a:solidFill>
                <a:effectLst/>
                <a:latin typeface="Consolas" panose="020B0609020204030204" pitchFamily="49" charset="0"/>
              </a:rPr>
              <a:t>9</a:t>
            </a:r>
            <a:r>
              <a:rPr lang="en-US" sz="1600" b="0" dirty="0">
                <a:solidFill>
                  <a:srgbClr val="000000"/>
                </a:solidFill>
                <a:effectLst/>
                <a:latin typeface="Consolas" panose="020B0609020204030204" pitchFamily="49" charset="0"/>
              </a:rPr>
              <a:t>,</a:t>
            </a:r>
          </a:p>
          <a:p>
            <a:r>
              <a:rPr lang="en-US" sz="1600" b="0" dirty="0">
                <a:solidFill>
                  <a:srgbClr val="000000"/>
                </a:solidFill>
                <a:effectLst/>
                <a:latin typeface="Consolas" panose="020B0609020204030204" pitchFamily="49" charset="0"/>
              </a:rPr>
              <a:t>    </a:t>
            </a:r>
            <a:r>
              <a:rPr lang="en-US" sz="1600" b="0" dirty="0">
                <a:solidFill>
                  <a:srgbClr val="A31515"/>
                </a:solidFill>
                <a:effectLst/>
                <a:latin typeface="Consolas" panose="020B0609020204030204" pitchFamily="49" charset="0"/>
              </a:rPr>
              <a:t>"2"</a:t>
            </a:r>
            <a:r>
              <a:rPr lang="en-US" sz="1600" b="0" dirty="0">
                <a:solidFill>
                  <a:srgbClr val="000000"/>
                </a:solidFill>
                <a:effectLst/>
                <a:latin typeface="Consolas" panose="020B0609020204030204" pitchFamily="49" charset="0"/>
              </a:rPr>
              <a:t>: </a:t>
            </a:r>
            <a:r>
              <a:rPr lang="en-US" sz="1600" b="0" dirty="0">
                <a:solidFill>
                  <a:srgbClr val="09885A"/>
                </a:solidFill>
                <a:effectLst/>
                <a:latin typeface="Consolas" panose="020B0609020204030204" pitchFamily="49" charset="0"/>
              </a:rPr>
              <a:t>7</a:t>
            </a:r>
            <a:r>
              <a:rPr lang="en-US" sz="1600" b="0" dirty="0">
                <a:solidFill>
                  <a:srgbClr val="000000"/>
                </a:solidFill>
                <a:effectLst/>
                <a:latin typeface="Consolas" panose="020B0609020204030204" pitchFamily="49" charset="0"/>
              </a:rPr>
              <a:t>,</a:t>
            </a:r>
          </a:p>
          <a:p>
            <a:r>
              <a:rPr lang="en-US" sz="1600" b="0" dirty="0">
                <a:solidFill>
                  <a:srgbClr val="000000"/>
                </a:solidFill>
                <a:effectLst/>
                <a:latin typeface="Consolas" panose="020B0609020204030204" pitchFamily="49" charset="0"/>
              </a:rPr>
              <a:t>    </a:t>
            </a:r>
            <a:r>
              <a:rPr lang="en-US" sz="1600" b="0" dirty="0">
                <a:solidFill>
                  <a:srgbClr val="A31515"/>
                </a:solidFill>
                <a:effectLst/>
                <a:latin typeface="Consolas" panose="020B0609020204030204" pitchFamily="49" charset="0"/>
              </a:rPr>
              <a:t>"3"</a:t>
            </a:r>
            <a:r>
              <a:rPr lang="en-US" sz="1600" b="0" dirty="0">
                <a:solidFill>
                  <a:srgbClr val="000000"/>
                </a:solidFill>
                <a:effectLst/>
                <a:latin typeface="Consolas" panose="020B0609020204030204" pitchFamily="49" charset="0"/>
              </a:rPr>
              <a:t>: </a:t>
            </a:r>
            <a:r>
              <a:rPr lang="en-US" sz="1600" b="0" dirty="0">
                <a:solidFill>
                  <a:srgbClr val="09885A"/>
                </a:solidFill>
                <a:effectLst/>
                <a:latin typeface="Consolas" panose="020B0609020204030204" pitchFamily="49" charset="0"/>
              </a:rPr>
              <a:t>6</a:t>
            </a:r>
            <a:r>
              <a:rPr lang="en-US" sz="1600" b="0" dirty="0">
                <a:solidFill>
                  <a:srgbClr val="000000"/>
                </a:solidFill>
                <a:effectLst/>
                <a:latin typeface="Consolas" panose="020B0609020204030204" pitchFamily="49" charset="0"/>
              </a:rPr>
              <a:t>,</a:t>
            </a:r>
          </a:p>
          <a:p>
            <a:r>
              <a:rPr lang="en-US" sz="1600" b="0" dirty="0">
                <a:solidFill>
                  <a:srgbClr val="000000"/>
                </a:solidFill>
                <a:effectLst/>
                <a:latin typeface="Consolas" panose="020B0609020204030204" pitchFamily="49" charset="0"/>
              </a:rPr>
              <a:t>    </a:t>
            </a:r>
            <a:r>
              <a:rPr lang="en-US" sz="1600" b="0" dirty="0">
                <a:solidFill>
                  <a:srgbClr val="A31515"/>
                </a:solidFill>
                <a:effectLst/>
                <a:latin typeface="Consolas" panose="020B0609020204030204" pitchFamily="49" charset="0"/>
              </a:rPr>
              <a:t>"4"</a:t>
            </a:r>
            <a:r>
              <a:rPr lang="en-US" sz="1600" b="0" dirty="0">
                <a:solidFill>
                  <a:srgbClr val="000000"/>
                </a:solidFill>
                <a:effectLst/>
                <a:latin typeface="Consolas" panose="020B0609020204030204" pitchFamily="49" charset="0"/>
              </a:rPr>
              <a:t>: </a:t>
            </a:r>
            <a:r>
              <a:rPr lang="en-US" sz="1600" b="0" dirty="0">
                <a:solidFill>
                  <a:srgbClr val="09885A"/>
                </a:solidFill>
                <a:effectLst/>
                <a:latin typeface="Consolas" panose="020B0609020204030204" pitchFamily="49" charset="0"/>
              </a:rPr>
              <a:t>10</a:t>
            </a:r>
            <a:r>
              <a:rPr lang="en-US" sz="1600" b="0" dirty="0">
                <a:solidFill>
                  <a:srgbClr val="000000"/>
                </a:solidFill>
                <a:effectLst/>
                <a:latin typeface="Consolas" panose="020B0609020204030204" pitchFamily="49" charset="0"/>
              </a:rPr>
              <a:t>,</a:t>
            </a:r>
          </a:p>
          <a:p>
            <a:r>
              <a:rPr lang="en-US" sz="1600" b="0" dirty="0">
                <a:solidFill>
                  <a:srgbClr val="000000"/>
                </a:solidFill>
                <a:effectLst/>
                <a:latin typeface="Consolas" panose="020B0609020204030204" pitchFamily="49" charset="0"/>
              </a:rPr>
              <a:t>    </a:t>
            </a:r>
            <a:r>
              <a:rPr lang="en-US" sz="1600" b="0" dirty="0">
                <a:solidFill>
                  <a:srgbClr val="A31515"/>
                </a:solidFill>
                <a:effectLst/>
                <a:latin typeface="Consolas" panose="020B0609020204030204" pitchFamily="49" charset="0"/>
              </a:rPr>
              <a:t>"5"</a:t>
            </a:r>
            <a:r>
              <a:rPr lang="en-US" sz="1600" b="0" dirty="0">
                <a:solidFill>
                  <a:srgbClr val="000000"/>
                </a:solidFill>
                <a:effectLst/>
                <a:latin typeface="Consolas" panose="020B0609020204030204" pitchFamily="49" charset="0"/>
              </a:rPr>
              <a:t>: </a:t>
            </a:r>
            <a:r>
              <a:rPr lang="en-US" sz="1600" b="0" dirty="0">
                <a:solidFill>
                  <a:srgbClr val="09885A"/>
                </a:solidFill>
                <a:effectLst/>
                <a:latin typeface="Consolas" panose="020B0609020204030204" pitchFamily="49" charset="0"/>
              </a:rPr>
              <a:t>7</a:t>
            </a:r>
            <a:r>
              <a:rPr lang="en-US" sz="1600" b="0" dirty="0">
                <a:solidFill>
                  <a:srgbClr val="000000"/>
                </a:solidFill>
                <a:effectLst/>
                <a:latin typeface="Consolas" panose="020B0609020204030204" pitchFamily="49" charset="0"/>
              </a:rPr>
              <a:t>,</a:t>
            </a:r>
          </a:p>
          <a:p>
            <a:r>
              <a:rPr lang="en-US" sz="1600" b="0" dirty="0">
                <a:solidFill>
                  <a:srgbClr val="000000"/>
                </a:solidFill>
                <a:effectLst/>
                <a:latin typeface="Consolas" panose="020B0609020204030204" pitchFamily="49" charset="0"/>
              </a:rPr>
              <a:t>    </a:t>
            </a:r>
            <a:r>
              <a:rPr lang="en-US" sz="1600" b="0" dirty="0">
                <a:solidFill>
                  <a:srgbClr val="A31515"/>
                </a:solidFill>
                <a:effectLst/>
                <a:latin typeface="Consolas" panose="020B0609020204030204" pitchFamily="49" charset="0"/>
              </a:rPr>
              <a:t>"6"</a:t>
            </a:r>
            <a:r>
              <a:rPr lang="en-US" sz="1600" b="0" dirty="0">
                <a:solidFill>
                  <a:srgbClr val="000000"/>
                </a:solidFill>
                <a:effectLst/>
                <a:latin typeface="Consolas" panose="020B0609020204030204" pitchFamily="49" charset="0"/>
              </a:rPr>
              <a:t>: </a:t>
            </a:r>
            <a:r>
              <a:rPr lang="en-US" sz="1600" b="0" dirty="0">
                <a:solidFill>
                  <a:srgbClr val="09885A"/>
                </a:solidFill>
                <a:effectLst/>
                <a:latin typeface="Consolas" panose="020B0609020204030204" pitchFamily="49" charset="0"/>
              </a:rPr>
              <a:t>11</a:t>
            </a:r>
            <a:endParaRPr lang="en-US" sz="1600" b="0" dirty="0">
              <a:solidFill>
                <a:srgbClr val="000000"/>
              </a:solidFill>
              <a:effectLst/>
              <a:latin typeface="Consolas" panose="020B0609020204030204" pitchFamily="49" charset="0"/>
            </a:endParaRPr>
          </a:p>
          <a:p>
            <a:r>
              <a:rPr lang="en-US" sz="1600" b="0" dirty="0">
                <a:solidFill>
                  <a:srgbClr val="000000"/>
                </a:solidFill>
                <a:effectLst/>
                <a:latin typeface="Consolas" panose="020B0609020204030204" pitchFamily="49" charset="0"/>
              </a:rPr>
              <a:t>  }</a:t>
            </a:r>
          </a:p>
          <a:p>
            <a:r>
              <a:rPr lang="en-US" sz="1600" b="0" dirty="0">
                <a:solidFill>
                  <a:srgbClr val="000000"/>
                </a:solidFill>
                <a:effectLst/>
                <a:latin typeface="Consolas" panose="020B0609020204030204" pitchFamily="49" charset="0"/>
              </a:rPr>
              <a:t>]</a:t>
            </a:r>
          </a:p>
        </p:txBody>
      </p:sp>
    </p:spTree>
    <p:extLst>
      <p:ext uri="{BB962C8B-B14F-4D97-AF65-F5344CB8AC3E}">
        <p14:creationId xmlns:p14="http://schemas.microsoft.com/office/powerpoint/2010/main" val="11826606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73FFB1-D080-48E6-A997-0DF5F33D8545}"/>
              </a:ext>
            </a:extLst>
          </p:cNvPr>
          <p:cNvSpPr>
            <a:spLocks noGrp="1"/>
          </p:cNvSpPr>
          <p:nvPr>
            <p:ph type="title"/>
          </p:nvPr>
        </p:nvSpPr>
        <p:spPr/>
        <p:txBody>
          <a:bodyPr/>
          <a:lstStyle/>
          <a:p>
            <a:r>
              <a:rPr lang="en-US" dirty="0"/>
              <a:t>Ordering</a:t>
            </a:r>
          </a:p>
        </p:txBody>
      </p:sp>
      <p:sp>
        <p:nvSpPr>
          <p:cNvPr id="3" name="Content Placeholder 2">
            <a:extLst>
              <a:ext uri="{FF2B5EF4-FFF2-40B4-BE49-F238E27FC236}">
                <a16:creationId xmlns:a16="http://schemas.microsoft.com/office/drawing/2014/main" id="{C307928C-8874-4FAE-8107-09D5A2F58D13}"/>
              </a:ext>
            </a:extLst>
          </p:cNvPr>
          <p:cNvSpPr>
            <a:spLocks noGrp="1"/>
          </p:cNvSpPr>
          <p:nvPr>
            <p:ph idx="1"/>
          </p:nvPr>
        </p:nvSpPr>
        <p:spPr>
          <a:xfrm>
            <a:off x="549538" y="1384070"/>
            <a:ext cx="11090274" cy="3979625"/>
          </a:xfrm>
        </p:spPr>
        <p:txBody>
          <a:bodyPr>
            <a:normAutofit/>
          </a:bodyPr>
          <a:lstStyle/>
          <a:p>
            <a:r>
              <a:rPr lang="en-US" dirty="0"/>
              <a:t>Get the talks’  name values, ordered by name: </a:t>
            </a:r>
          </a:p>
          <a:p>
            <a:pPr marL="0" indent="0">
              <a:buNone/>
            </a:pPr>
            <a:r>
              <a:rPr lang="en-US" dirty="0" err="1">
                <a:latin typeface="Consolas" panose="020B0609020204030204" pitchFamily="49" charset="0"/>
              </a:rPr>
              <a:t>g.V</a:t>
            </a:r>
            <a:r>
              <a:rPr lang="en-US" dirty="0">
                <a:latin typeface="Consolas" panose="020B0609020204030204" pitchFamily="49" charset="0"/>
              </a:rPr>
              <a:t>().</a:t>
            </a:r>
            <a:r>
              <a:rPr lang="en-US" dirty="0" err="1">
                <a:latin typeface="Consolas" panose="020B0609020204030204" pitchFamily="49" charset="0"/>
              </a:rPr>
              <a:t>hasLabel</a:t>
            </a:r>
            <a:r>
              <a:rPr lang="en-US" dirty="0">
                <a:latin typeface="Consolas" panose="020B0609020204030204" pitchFamily="49" charset="0"/>
              </a:rPr>
              <a:t>('Talk').order().by('name').values('name')</a:t>
            </a:r>
          </a:p>
          <a:p>
            <a:r>
              <a:rPr lang="en-US" dirty="0"/>
              <a:t>The first 5 talks:</a:t>
            </a:r>
          </a:p>
          <a:p>
            <a:pPr marL="0" indent="0">
              <a:buNone/>
            </a:pPr>
            <a:r>
              <a:rPr lang="en-US" dirty="0" err="1">
                <a:latin typeface="Consolas" panose="020B0609020204030204" pitchFamily="49" charset="0"/>
              </a:rPr>
              <a:t>g.V</a:t>
            </a:r>
            <a:r>
              <a:rPr lang="en-US" dirty="0">
                <a:latin typeface="Consolas" panose="020B0609020204030204" pitchFamily="49" charset="0"/>
              </a:rPr>
              <a:t>().</a:t>
            </a:r>
            <a:r>
              <a:rPr lang="en-US" dirty="0" err="1">
                <a:latin typeface="Consolas" panose="020B0609020204030204" pitchFamily="49" charset="0"/>
              </a:rPr>
              <a:t>hasLabel</a:t>
            </a:r>
            <a:r>
              <a:rPr lang="en-US" dirty="0">
                <a:latin typeface="Consolas" panose="020B0609020204030204" pitchFamily="49" charset="0"/>
              </a:rPr>
              <a:t>('Talk').order().by('name').values('name').limit(5)</a:t>
            </a:r>
          </a:p>
          <a:p>
            <a:r>
              <a:rPr lang="en-US" dirty="0"/>
              <a:t>Talks vertices ordered by track:</a:t>
            </a:r>
          </a:p>
          <a:p>
            <a:pPr marL="0" indent="0">
              <a:buNone/>
            </a:pPr>
            <a:r>
              <a:rPr lang="en-US" dirty="0" err="1">
                <a:latin typeface="Consolas" panose="020B0609020204030204" pitchFamily="49" charset="0"/>
              </a:rPr>
              <a:t>g.V</a:t>
            </a:r>
            <a:r>
              <a:rPr lang="en-US" dirty="0">
                <a:latin typeface="Consolas" panose="020B0609020204030204" pitchFamily="49" charset="0"/>
              </a:rPr>
              <a:t>().</a:t>
            </a:r>
            <a:r>
              <a:rPr lang="en-US" dirty="0" err="1">
                <a:latin typeface="Consolas" panose="020B0609020204030204" pitchFamily="49" charset="0"/>
              </a:rPr>
              <a:t>hasLabel</a:t>
            </a:r>
            <a:r>
              <a:rPr lang="en-US" dirty="0">
                <a:latin typeface="Consolas" panose="020B0609020204030204" pitchFamily="49" charset="0"/>
              </a:rPr>
              <a:t>('Talk').order().by('Track')</a:t>
            </a:r>
          </a:p>
          <a:p>
            <a:pPr marL="0" indent="0">
              <a:buNone/>
            </a:pPr>
            <a:endParaRPr lang="en-US" dirty="0"/>
          </a:p>
        </p:txBody>
      </p:sp>
    </p:spTree>
    <p:extLst>
      <p:ext uri="{BB962C8B-B14F-4D97-AF65-F5344CB8AC3E}">
        <p14:creationId xmlns:p14="http://schemas.microsoft.com/office/powerpoint/2010/main" val="192483996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1467F4-C544-4F4B-A20C-3C6C9A95FAD5}"/>
              </a:ext>
            </a:extLst>
          </p:cNvPr>
          <p:cNvSpPr>
            <a:spLocks noGrp="1"/>
          </p:cNvSpPr>
          <p:nvPr>
            <p:ph type="title"/>
          </p:nvPr>
        </p:nvSpPr>
        <p:spPr/>
        <p:txBody>
          <a:bodyPr/>
          <a:lstStyle/>
          <a:p>
            <a:r>
              <a:rPr lang="en-US" dirty="0"/>
              <a:t>Filtering and Ordering</a:t>
            </a:r>
          </a:p>
        </p:txBody>
      </p:sp>
      <p:sp>
        <p:nvSpPr>
          <p:cNvPr id="3" name="Content Placeholder 2">
            <a:extLst>
              <a:ext uri="{FF2B5EF4-FFF2-40B4-BE49-F238E27FC236}">
                <a16:creationId xmlns:a16="http://schemas.microsoft.com/office/drawing/2014/main" id="{6A917F85-ECA7-45EC-A609-0D4763DE3925}"/>
              </a:ext>
            </a:extLst>
          </p:cNvPr>
          <p:cNvSpPr>
            <a:spLocks noGrp="1"/>
          </p:cNvSpPr>
          <p:nvPr>
            <p:ph idx="1"/>
          </p:nvPr>
        </p:nvSpPr>
        <p:spPr/>
        <p:txBody>
          <a:bodyPr>
            <a:normAutofit/>
          </a:bodyPr>
          <a:lstStyle/>
          <a:p>
            <a:r>
              <a:rPr lang="en-US" dirty="0"/>
              <a:t>Episodes ordered by track number, then by name</a:t>
            </a:r>
            <a:endParaRPr lang="en-US" dirty="0">
              <a:latin typeface="Consolas" panose="020B0609020204030204" pitchFamily="49" charset="0"/>
            </a:endParaRPr>
          </a:p>
          <a:p>
            <a:pPr marL="0" indent="0">
              <a:buNone/>
            </a:pPr>
            <a:r>
              <a:rPr lang="en-US" dirty="0" err="1">
                <a:latin typeface="Consolas" panose="020B0609020204030204" pitchFamily="49" charset="0"/>
              </a:rPr>
              <a:t>g.V</a:t>
            </a:r>
            <a:r>
              <a:rPr lang="en-US" dirty="0">
                <a:latin typeface="Consolas" panose="020B0609020204030204" pitchFamily="49" charset="0"/>
              </a:rPr>
              <a:t>().</a:t>
            </a:r>
            <a:r>
              <a:rPr lang="en-US" dirty="0" err="1">
                <a:latin typeface="Consolas" panose="020B0609020204030204" pitchFamily="49" charset="0"/>
              </a:rPr>
              <a:t>hasLabel</a:t>
            </a:r>
            <a:r>
              <a:rPr lang="en-US" dirty="0">
                <a:latin typeface="Consolas" panose="020B0609020204030204" pitchFamily="49" charset="0"/>
              </a:rPr>
              <a:t>('Talk').order().by('Track').by('name’)</a:t>
            </a:r>
          </a:p>
          <a:p>
            <a:r>
              <a:rPr lang="en-US" dirty="0"/>
              <a:t>Track 2 talks ordered by time</a:t>
            </a:r>
            <a:endParaRPr lang="en-US" dirty="0">
              <a:latin typeface="Consolas" panose="020B0609020204030204" pitchFamily="49" charset="0"/>
            </a:endParaRPr>
          </a:p>
          <a:p>
            <a:pPr marL="0" indent="0">
              <a:buNone/>
            </a:pPr>
            <a:r>
              <a:rPr lang="en-US" dirty="0" err="1">
                <a:latin typeface="Consolas" panose="020B0609020204030204" pitchFamily="49" charset="0"/>
              </a:rPr>
              <a:t>g.V</a:t>
            </a:r>
            <a:r>
              <a:rPr lang="en-US" dirty="0">
                <a:latin typeface="Consolas" panose="020B0609020204030204" pitchFamily="49" charset="0"/>
              </a:rPr>
              <a:t>().</a:t>
            </a:r>
            <a:r>
              <a:rPr lang="en-US" dirty="0" err="1">
                <a:latin typeface="Consolas" panose="020B0609020204030204" pitchFamily="49" charset="0"/>
              </a:rPr>
              <a:t>hasLabel</a:t>
            </a:r>
            <a:r>
              <a:rPr lang="en-US" dirty="0">
                <a:latin typeface="Consolas" panose="020B0609020204030204" pitchFamily="49" charset="0"/>
              </a:rPr>
              <a:t>('Talk').has('Track',2).order().by('Time')</a:t>
            </a:r>
          </a:p>
        </p:txBody>
      </p:sp>
    </p:spTree>
    <p:extLst>
      <p:ext uri="{BB962C8B-B14F-4D97-AF65-F5344CB8AC3E}">
        <p14:creationId xmlns:p14="http://schemas.microsoft.com/office/powerpoint/2010/main" val="310687493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29943D-2439-2EA4-CDF9-B5CB275DA1CE}"/>
              </a:ext>
            </a:extLst>
          </p:cNvPr>
          <p:cNvSpPr>
            <a:spLocks noGrp="1"/>
          </p:cNvSpPr>
          <p:nvPr>
            <p:ph type="title"/>
          </p:nvPr>
        </p:nvSpPr>
        <p:spPr/>
        <p:txBody>
          <a:bodyPr/>
          <a:lstStyle/>
          <a:p>
            <a:r>
              <a:rPr lang="en-US" dirty="0"/>
              <a:t>Mapping Properties and Values</a:t>
            </a:r>
          </a:p>
        </p:txBody>
      </p:sp>
      <p:sp>
        <p:nvSpPr>
          <p:cNvPr id="3" name="Content Placeholder 2">
            <a:extLst>
              <a:ext uri="{FF2B5EF4-FFF2-40B4-BE49-F238E27FC236}">
                <a16:creationId xmlns:a16="http://schemas.microsoft.com/office/drawing/2014/main" id="{9098BC90-04B7-6C8D-BB41-633AF12DA030}"/>
              </a:ext>
            </a:extLst>
          </p:cNvPr>
          <p:cNvSpPr>
            <a:spLocks noGrp="1"/>
          </p:cNvSpPr>
          <p:nvPr>
            <p:ph idx="1"/>
          </p:nvPr>
        </p:nvSpPr>
        <p:spPr>
          <a:xfrm>
            <a:off x="677335" y="2045328"/>
            <a:ext cx="5177900" cy="3880773"/>
          </a:xfrm>
        </p:spPr>
        <p:txBody>
          <a:bodyPr/>
          <a:lstStyle/>
          <a:p>
            <a:r>
              <a:rPr lang="en-US" dirty="0" err="1"/>
              <a:t>g.V</a:t>
            </a:r>
            <a:r>
              <a:rPr lang="en-US" dirty="0"/>
              <a:t>().</a:t>
            </a:r>
            <a:r>
              <a:rPr lang="en-US" dirty="0" err="1"/>
              <a:t>hasLabel</a:t>
            </a:r>
            <a:r>
              <a:rPr lang="en-US" dirty="0"/>
              <a:t>('Talk').has('Track’,2)</a:t>
            </a:r>
            <a:br>
              <a:rPr lang="en-US" dirty="0"/>
            </a:br>
            <a:r>
              <a:rPr lang="en-US" dirty="0"/>
              <a:t>.order().by('Time’)</a:t>
            </a:r>
            <a:br>
              <a:rPr lang="en-US" dirty="0"/>
            </a:br>
            <a:r>
              <a:rPr lang="en-US" dirty="0"/>
              <a:t>.</a:t>
            </a:r>
            <a:r>
              <a:rPr lang="en-US" dirty="0" err="1"/>
              <a:t>valueMap</a:t>
            </a:r>
            <a:r>
              <a:rPr lang="en-US" dirty="0"/>
              <a:t>('</a:t>
            </a:r>
            <a:r>
              <a:rPr lang="en-US" dirty="0" err="1"/>
              <a:t>name','Time</a:t>
            </a:r>
            <a:r>
              <a:rPr lang="en-US" dirty="0"/>
              <a:t>')</a:t>
            </a:r>
          </a:p>
          <a:p>
            <a:endParaRPr lang="en-US" dirty="0"/>
          </a:p>
        </p:txBody>
      </p:sp>
      <p:pic>
        <p:nvPicPr>
          <p:cNvPr id="7" name="Picture 6">
            <a:extLst>
              <a:ext uri="{FF2B5EF4-FFF2-40B4-BE49-F238E27FC236}">
                <a16:creationId xmlns:a16="http://schemas.microsoft.com/office/drawing/2014/main" id="{EE947D94-3BA8-9BBA-2E23-A0BBCDB598A4}"/>
              </a:ext>
            </a:extLst>
          </p:cNvPr>
          <p:cNvPicPr>
            <a:picLocks noChangeAspect="1"/>
          </p:cNvPicPr>
          <p:nvPr/>
        </p:nvPicPr>
        <p:blipFill rotWithShape="1">
          <a:blip r:embed="rId2"/>
          <a:srcRect t="1544"/>
          <a:stretch/>
        </p:blipFill>
        <p:spPr>
          <a:xfrm>
            <a:off x="4743555" y="2643308"/>
            <a:ext cx="7210240" cy="3820858"/>
          </a:xfrm>
          <a:prstGeom prst="rect">
            <a:avLst/>
          </a:prstGeom>
        </p:spPr>
      </p:pic>
    </p:spTree>
    <p:extLst>
      <p:ext uri="{BB962C8B-B14F-4D97-AF65-F5344CB8AC3E}">
        <p14:creationId xmlns:p14="http://schemas.microsoft.com/office/powerpoint/2010/main" val="7399671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F6341D-80D0-45ED-B8A9-8F0D14EC8A33}"/>
              </a:ext>
            </a:extLst>
          </p:cNvPr>
          <p:cNvSpPr>
            <a:spLocks noGrp="1"/>
          </p:cNvSpPr>
          <p:nvPr>
            <p:ph type="title"/>
          </p:nvPr>
        </p:nvSpPr>
        <p:spPr/>
        <p:txBody>
          <a:bodyPr/>
          <a:lstStyle/>
          <a:p>
            <a:r>
              <a:rPr lang="en-US" dirty="0"/>
              <a:t>Uncovering the Path</a:t>
            </a:r>
          </a:p>
        </p:txBody>
      </p:sp>
      <p:sp>
        <p:nvSpPr>
          <p:cNvPr id="3" name="Content Placeholder 2">
            <a:extLst>
              <a:ext uri="{FF2B5EF4-FFF2-40B4-BE49-F238E27FC236}">
                <a16:creationId xmlns:a16="http://schemas.microsoft.com/office/drawing/2014/main" id="{103330FF-9A72-4C07-9544-64765835942F}"/>
              </a:ext>
            </a:extLst>
          </p:cNvPr>
          <p:cNvSpPr>
            <a:spLocks noGrp="1"/>
          </p:cNvSpPr>
          <p:nvPr>
            <p:ph idx="1"/>
          </p:nvPr>
        </p:nvSpPr>
        <p:spPr>
          <a:xfrm>
            <a:off x="799846" y="1414423"/>
            <a:ext cx="3802379" cy="3172945"/>
          </a:xfrm>
        </p:spPr>
        <p:txBody>
          <a:bodyPr>
            <a:noAutofit/>
          </a:bodyPr>
          <a:lstStyle/>
          <a:p>
            <a:r>
              <a:rPr lang="en-US" sz="1400" dirty="0"/>
              <a:t>If you like this talk, you might also like…</a:t>
            </a:r>
          </a:p>
          <a:p>
            <a:pPr marL="0" indent="0">
              <a:buNone/>
            </a:pPr>
            <a:endParaRPr lang="en-US" sz="1400" dirty="0"/>
          </a:p>
          <a:p>
            <a:pPr algn="l"/>
            <a:r>
              <a:rPr lang="en-US" sz="1400" dirty="0" err="1">
                <a:latin typeface="Consolas" panose="020B0609020204030204" pitchFamily="49" charset="0"/>
              </a:rPr>
              <a:t>g.V</a:t>
            </a:r>
            <a:r>
              <a:rPr lang="en-US" sz="1400" dirty="0">
                <a:latin typeface="Consolas" panose="020B0609020204030204" pitchFamily="49" charset="0"/>
              </a:rPr>
              <a:t>().has('</a:t>
            </a:r>
            <a:r>
              <a:rPr lang="en-US" sz="1400" dirty="0" err="1">
                <a:latin typeface="Consolas" panose="020B0609020204030204" pitchFamily="49" charset="0"/>
              </a:rPr>
              <a:t>name','Intro</a:t>
            </a:r>
            <a:r>
              <a:rPr lang="en-US" sz="1400" dirty="0">
                <a:latin typeface="Consolas" panose="020B0609020204030204" pitchFamily="49" charset="0"/>
              </a:rPr>
              <a:t> to Graph Databases Using Azure Cosmos DB Gremlin API')</a:t>
            </a:r>
            <a:br>
              <a:rPr lang="en-US" sz="1400" dirty="0">
                <a:latin typeface="Consolas" panose="020B0609020204030204" pitchFamily="49" charset="0"/>
              </a:rPr>
            </a:br>
            <a:r>
              <a:rPr lang="en-US" sz="1400" dirty="0">
                <a:latin typeface="Consolas" panose="020B0609020204030204" pitchFamily="49" charset="0"/>
              </a:rPr>
              <a:t>     .</a:t>
            </a:r>
            <a:r>
              <a:rPr lang="en-US" sz="1400" dirty="0" err="1">
                <a:latin typeface="Consolas" panose="020B0609020204030204" pitchFamily="49" charset="0"/>
              </a:rPr>
              <a:t>inE</a:t>
            </a:r>
            <a:r>
              <a:rPr lang="en-US" sz="1400" dirty="0">
                <a:latin typeface="Consolas" panose="020B0609020204030204" pitchFamily="49" charset="0"/>
              </a:rPr>
              <a:t>()</a:t>
            </a:r>
            <a:br>
              <a:rPr lang="en-US" sz="1400" dirty="0">
                <a:latin typeface="Consolas" panose="020B0609020204030204" pitchFamily="49" charset="0"/>
              </a:rPr>
            </a:br>
            <a:r>
              <a:rPr lang="en-US" sz="1400" dirty="0">
                <a:latin typeface="Consolas" panose="020B0609020204030204" pitchFamily="49" charset="0"/>
              </a:rPr>
              <a:t>     .</a:t>
            </a:r>
            <a:r>
              <a:rPr lang="en-US" sz="1400" dirty="0" err="1">
                <a:latin typeface="Consolas" panose="020B0609020204030204" pitchFamily="49" charset="0"/>
              </a:rPr>
              <a:t>outV</a:t>
            </a:r>
            <a:r>
              <a:rPr lang="en-US" sz="1400" dirty="0">
                <a:latin typeface="Consolas" panose="020B0609020204030204" pitchFamily="49" charset="0"/>
              </a:rPr>
              <a:t>()</a:t>
            </a:r>
            <a:br>
              <a:rPr lang="en-US" sz="1400" dirty="0">
                <a:latin typeface="Consolas" panose="020B0609020204030204" pitchFamily="49" charset="0"/>
              </a:rPr>
            </a:br>
            <a:r>
              <a:rPr lang="en-US" sz="1400" dirty="0">
                <a:latin typeface="Consolas" panose="020B0609020204030204" pitchFamily="49" charset="0"/>
              </a:rPr>
              <a:t>     .</a:t>
            </a:r>
            <a:r>
              <a:rPr lang="en-US" sz="1400" dirty="0" err="1">
                <a:latin typeface="Consolas" panose="020B0609020204030204" pitchFamily="49" charset="0"/>
              </a:rPr>
              <a:t>outE</a:t>
            </a:r>
            <a:r>
              <a:rPr lang="en-US" sz="1400" dirty="0">
                <a:latin typeface="Consolas" panose="020B0609020204030204" pitchFamily="49" charset="0"/>
              </a:rPr>
              <a:t>()</a:t>
            </a:r>
            <a:br>
              <a:rPr lang="en-US" sz="1400" dirty="0">
                <a:latin typeface="Consolas" panose="020B0609020204030204" pitchFamily="49" charset="0"/>
              </a:rPr>
            </a:br>
            <a:r>
              <a:rPr lang="en-US" sz="1400" dirty="0">
                <a:latin typeface="Consolas" panose="020B0609020204030204" pitchFamily="49" charset="0"/>
              </a:rPr>
              <a:t>     .</a:t>
            </a:r>
            <a:r>
              <a:rPr lang="en-US" sz="1400" dirty="0" err="1">
                <a:latin typeface="Consolas" panose="020B0609020204030204" pitchFamily="49" charset="0"/>
              </a:rPr>
              <a:t>inV</a:t>
            </a:r>
            <a:r>
              <a:rPr lang="en-US" sz="1400" dirty="0">
                <a:latin typeface="Consolas" panose="020B0609020204030204" pitchFamily="49" charset="0"/>
              </a:rPr>
              <a:t>()</a:t>
            </a:r>
            <a:br>
              <a:rPr lang="en-US" sz="1400" dirty="0">
                <a:latin typeface="Consolas" panose="020B0609020204030204" pitchFamily="49" charset="0"/>
              </a:rPr>
            </a:br>
            <a:r>
              <a:rPr lang="en-US" sz="1400" dirty="0">
                <a:latin typeface="Consolas" panose="020B0609020204030204" pitchFamily="49" charset="0"/>
              </a:rPr>
              <a:t>	    .values('name')</a:t>
            </a:r>
            <a:endParaRPr lang="en-US" sz="1600" dirty="0">
              <a:latin typeface="Consolas" panose="020B0609020204030204" pitchFamily="49" charset="0"/>
            </a:endParaRPr>
          </a:p>
          <a:p>
            <a:pPr marL="0" indent="0" algn="ctr">
              <a:buNone/>
            </a:pPr>
            <a:endParaRPr lang="en-US" sz="1400" dirty="0"/>
          </a:p>
        </p:txBody>
      </p:sp>
      <p:pic>
        <p:nvPicPr>
          <p:cNvPr id="8" name="Picture 7">
            <a:extLst>
              <a:ext uri="{FF2B5EF4-FFF2-40B4-BE49-F238E27FC236}">
                <a16:creationId xmlns:a16="http://schemas.microsoft.com/office/drawing/2014/main" id="{10B128BD-8A0C-5672-194F-2B47550A3F1F}"/>
              </a:ext>
            </a:extLst>
          </p:cNvPr>
          <p:cNvPicPr>
            <a:picLocks noChangeAspect="1"/>
          </p:cNvPicPr>
          <p:nvPr/>
        </p:nvPicPr>
        <p:blipFill>
          <a:blip r:embed="rId2"/>
          <a:stretch>
            <a:fillRect/>
          </a:stretch>
        </p:blipFill>
        <p:spPr>
          <a:xfrm>
            <a:off x="5907805" y="338097"/>
            <a:ext cx="1763847" cy="3498133"/>
          </a:xfrm>
          <a:prstGeom prst="rect">
            <a:avLst/>
          </a:prstGeom>
        </p:spPr>
      </p:pic>
      <p:sp>
        <p:nvSpPr>
          <p:cNvPr id="9" name="TextBox 8">
            <a:extLst>
              <a:ext uri="{FF2B5EF4-FFF2-40B4-BE49-F238E27FC236}">
                <a16:creationId xmlns:a16="http://schemas.microsoft.com/office/drawing/2014/main" id="{043D6D2F-A094-3DB5-28E2-5AED9677D831}"/>
              </a:ext>
            </a:extLst>
          </p:cNvPr>
          <p:cNvSpPr txBox="1"/>
          <p:nvPr/>
        </p:nvSpPr>
        <p:spPr>
          <a:xfrm>
            <a:off x="222837" y="3896321"/>
            <a:ext cx="10250501" cy="2893100"/>
          </a:xfrm>
          <a:prstGeom prst="rect">
            <a:avLst/>
          </a:prstGeom>
          <a:solidFill>
            <a:schemeClr val="bg1"/>
          </a:solidFill>
        </p:spPr>
        <p:txBody>
          <a:bodyPr wrap="square" rtlCol="0">
            <a:spAutoFit/>
          </a:bodyPr>
          <a:lstStyle/>
          <a:p>
            <a:r>
              <a:rPr lang="en-US" sz="1400" b="0" dirty="0">
                <a:solidFill>
                  <a:srgbClr val="000000"/>
                </a:solidFill>
                <a:effectLst/>
                <a:latin typeface="Consolas" panose="020B0609020204030204" pitchFamily="49" charset="0"/>
              </a:rPr>
              <a:t>[</a:t>
            </a:r>
          </a:p>
          <a:p>
            <a:r>
              <a:rPr lang="en-US" sz="1400" b="0" dirty="0">
                <a:solidFill>
                  <a:srgbClr val="000000"/>
                </a:solidFill>
                <a:effectLst/>
                <a:latin typeface="Consolas" panose="020B0609020204030204" pitchFamily="49" charset="0"/>
              </a:rPr>
              <a:t>  </a:t>
            </a:r>
            <a:r>
              <a:rPr lang="en-US" sz="1400" b="0" dirty="0">
                <a:solidFill>
                  <a:srgbClr val="A31515"/>
                </a:solidFill>
                <a:effectLst/>
                <a:latin typeface="Consolas" panose="020B0609020204030204" pitchFamily="49" charset="0"/>
              </a:rPr>
              <a:t>"Intro to Graph Databases Using Azure Cosmos DB Gremlin API"</a:t>
            </a:r>
            <a:r>
              <a:rPr lang="en-US" sz="1400" b="0" dirty="0">
                <a:solidFill>
                  <a:srgbClr val="000000"/>
                </a:solidFill>
                <a:effectLst/>
                <a:latin typeface="Consolas" panose="020B0609020204030204" pitchFamily="49" charset="0"/>
              </a:rPr>
              <a:t>,</a:t>
            </a:r>
          </a:p>
          <a:p>
            <a:r>
              <a:rPr lang="en-US" sz="1400" b="0" dirty="0">
                <a:solidFill>
                  <a:srgbClr val="000000"/>
                </a:solidFill>
                <a:effectLst/>
                <a:latin typeface="Consolas" panose="020B0609020204030204" pitchFamily="49" charset="0"/>
              </a:rPr>
              <a:t>  </a:t>
            </a:r>
            <a:r>
              <a:rPr lang="en-US" sz="1400" b="0" dirty="0">
                <a:solidFill>
                  <a:srgbClr val="A31515"/>
                </a:solidFill>
                <a:effectLst/>
                <a:latin typeface="Consolas" panose="020B0609020204030204" pitchFamily="49" charset="0"/>
              </a:rPr>
              <a:t>"Database Projects 101 in ADS"</a:t>
            </a:r>
            <a:r>
              <a:rPr lang="en-US" sz="1400" b="0" dirty="0">
                <a:solidFill>
                  <a:srgbClr val="000000"/>
                </a:solidFill>
                <a:effectLst/>
                <a:latin typeface="Consolas" panose="020B0609020204030204" pitchFamily="49" charset="0"/>
              </a:rPr>
              <a:t>,</a:t>
            </a:r>
          </a:p>
          <a:p>
            <a:r>
              <a:rPr lang="en-US" sz="1400" b="0" dirty="0">
                <a:solidFill>
                  <a:srgbClr val="000000"/>
                </a:solidFill>
                <a:effectLst/>
                <a:latin typeface="Consolas" panose="020B0609020204030204" pitchFamily="49" charset="0"/>
              </a:rPr>
              <a:t>  </a:t>
            </a:r>
            <a:r>
              <a:rPr lang="en-US" sz="1400" b="0" dirty="0">
                <a:solidFill>
                  <a:srgbClr val="A31515"/>
                </a:solidFill>
                <a:effectLst/>
                <a:latin typeface="Consolas" panose="020B0609020204030204" pitchFamily="49" charset="0"/>
              </a:rPr>
              <a:t>" Demystifying Azure Load Balancer role for a SQL Server Always On availability group on Azure VMs"</a:t>
            </a:r>
            <a:r>
              <a:rPr lang="en-US" sz="1400" b="0" dirty="0">
                <a:solidFill>
                  <a:srgbClr val="000000"/>
                </a:solidFill>
                <a:effectLst/>
                <a:latin typeface="Consolas" panose="020B0609020204030204" pitchFamily="49" charset="0"/>
              </a:rPr>
              <a:t>,</a:t>
            </a:r>
          </a:p>
          <a:p>
            <a:r>
              <a:rPr lang="en-US" sz="1400" b="0" dirty="0">
                <a:solidFill>
                  <a:srgbClr val="000000"/>
                </a:solidFill>
                <a:effectLst/>
                <a:latin typeface="Consolas" panose="020B0609020204030204" pitchFamily="49" charset="0"/>
              </a:rPr>
              <a:t>  </a:t>
            </a:r>
            <a:r>
              <a:rPr lang="en-US" sz="1400" b="0" dirty="0">
                <a:solidFill>
                  <a:srgbClr val="A31515"/>
                </a:solidFill>
                <a:effectLst/>
                <a:latin typeface="Consolas" panose="020B0609020204030204" pitchFamily="49" charset="0"/>
              </a:rPr>
              <a:t>" Key Learnings from Building a </a:t>
            </a:r>
            <a:r>
              <a:rPr lang="en-US" sz="1400" b="0" dirty="0" err="1">
                <a:solidFill>
                  <a:srgbClr val="A31515"/>
                </a:solidFill>
                <a:effectLst/>
                <a:latin typeface="Consolas" panose="020B0609020204030204" pitchFamily="49" charset="0"/>
              </a:rPr>
              <a:t>Datalake</a:t>
            </a:r>
            <a:r>
              <a:rPr lang="en-US" sz="1400" b="0" dirty="0">
                <a:solidFill>
                  <a:srgbClr val="A31515"/>
                </a:solidFill>
                <a:effectLst/>
                <a:latin typeface="Consolas" panose="020B0609020204030204" pitchFamily="49" charset="0"/>
              </a:rPr>
              <a:t> on Azure"</a:t>
            </a:r>
            <a:r>
              <a:rPr lang="en-US" sz="1400" b="0" dirty="0">
                <a:solidFill>
                  <a:srgbClr val="000000"/>
                </a:solidFill>
                <a:effectLst/>
                <a:latin typeface="Consolas" panose="020B0609020204030204" pitchFamily="49" charset="0"/>
              </a:rPr>
              <a:t>,</a:t>
            </a:r>
          </a:p>
          <a:p>
            <a:r>
              <a:rPr lang="en-US" sz="1400" b="0" dirty="0">
                <a:solidFill>
                  <a:srgbClr val="000000"/>
                </a:solidFill>
                <a:effectLst/>
                <a:latin typeface="Consolas" panose="020B0609020204030204" pitchFamily="49" charset="0"/>
              </a:rPr>
              <a:t>  </a:t>
            </a:r>
            <a:r>
              <a:rPr lang="en-US" sz="1400" b="0" dirty="0">
                <a:solidFill>
                  <a:srgbClr val="A31515"/>
                </a:solidFill>
                <a:effectLst/>
                <a:latin typeface="Consolas" panose="020B0609020204030204" pitchFamily="49" charset="0"/>
              </a:rPr>
              <a:t>" A Case Study – Data Driven Workflow using Azure Data Factory, Azure Functions and Logic Apps"</a:t>
            </a:r>
            <a:r>
              <a:rPr lang="en-US" sz="1400" b="0" dirty="0">
                <a:solidFill>
                  <a:srgbClr val="000000"/>
                </a:solidFill>
                <a:effectLst/>
                <a:latin typeface="Consolas" panose="020B0609020204030204" pitchFamily="49" charset="0"/>
              </a:rPr>
              <a:t>,</a:t>
            </a:r>
          </a:p>
          <a:p>
            <a:r>
              <a:rPr lang="en-US" sz="1400" b="0" dirty="0">
                <a:solidFill>
                  <a:srgbClr val="000000"/>
                </a:solidFill>
                <a:effectLst/>
                <a:latin typeface="Consolas" panose="020B0609020204030204" pitchFamily="49" charset="0"/>
              </a:rPr>
              <a:t>  </a:t>
            </a:r>
            <a:r>
              <a:rPr lang="en-US" sz="1400" b="0" dirty="0">
                <a:solidFill>
                  <a:srgbClr val="A31515"/>
                </a:solidFill>
                <a:effectLst/>
                <a:latin typeface="Consolas" panose="020B0609020204030204" pitchFamily="49" charset="0"/>
              </a:rPr>
              <a:t>" Networking unlocked for the Azure Data Services"</a:t>
            </a:r>
            <a:r>
              <a:rPr lang="en-US" sz="1400" b="0" dirty="0">
                <a:solidFill>
                  <a:srgbClr val="000000"/>
                </a:solidFill>
                <a:effectLst/>
                <a:latin typeface="Consolas" panose="020B0609020204030204" pitchFamily="49" charset="0"/>
              </a:rPr>
              <a:t>,</a:t>
            </a:r>
          </a:p>
          <a:p>
            <a:r>
              <a:rPr lang="en-US" sz="1400" b="0" dirty="0">
                <a:solidFill>
                  <a:srgbClr val="000000"/>
                </a:solidFill>
                <a:effectLst/>
                <a:latin typeface="Consolas" panose="020B0609020204030204" pitchFamily="49" charset="0"/>
              </a:rPr>
              <a:t>  </a:t>
            </a:r>
            <a:r>
              <a:rPr lang="en-US" sz="1400" b="0" dirty="0">
                <a:solidFill>
                  <a:srgbClr val="A31515"/>
                </a:solidFill>
                <a:effectLst/>
                <a:latin typeface="Consolas" panose="020B0609020204030204" pitchFamily="49" charset="0"/>
              </a:rPr>
              <a:t>" Building the bridge from azure fundamentals to deploying at scale through Automation"</a:t>
            </a:r>
            <a:r>
              <a:rPr lang="en-US" sz="1400" b="0" dirty="0">
                <a:solidFill>
                  <a:srgbClr val="000000"/>
                </a:solidFill>
                <a:effectLst/>
                <a:latin typeface="Consolas" panose="020B0609020204030204" pitchFamily="49" charset="0"/>
              </a:rPr>
              <a:t>,</a:t>
            </a:r>
          </a:p>
          <a:p>
            <a:r>
              <a:rPr lang="en-US" sz="1400" b="0" dirty="0">
                <a:solidFill>
                  <a:srgbClr val="000000"/>
                </a:solidFill>
                <a:effectLst/>
                <a:latin typeface="Consolas" panose="020B0609020204030204" pitchFamily="49" charset="0"/>
              </a:rPr>
              <a:t>  </a:t>
            </a:r>
            <a:r>
              <a:rPr lang="en-US" sz="1400" b="0" dirty="0">
                <a:solidFill>
                  <a:srgbClr val="A31515"/>
                </a:solidFill>
                <a:effectLst/>
                <a:latin typeface="Consolas" panose="020B0609020204030204" pitchFamily="49" charset="0"/>
              </a:rPr>
              <a:t>" The Essential Guide to the new Azure Enterprise Data Analyst Associate Certification"</a:t>
            </a:r>
            <a:r>
              <a:rPr lang="en-US" sz="1400" b="0" dirty="0">
                <a:solidFill>
                  <a:srgbClr val="000000"/>
                </a:solidFill>
                <a:effectLst/>
                <a:latin typeface="Consolas" panose="020B0609020204030204" pitchFamily="49" charset="0"/>
              </a:rPr>
              <a:t>,</a:t>
            </a:r>
          </a:p>
          <a:p>
            <a:r>
              <a:rPr lang="en-US" sz="1400" b="0" dirty="0">
                <a:solidFill>
                  <a:srgbClr val="000000"/>
                </a:solidFill>
                <a:effectLst/>
                <a:latin typeface="Consolas" panose="020B0609020204030204" pitchFamily="49" charset="0"/>
              </a:rPr>
              <a:t>  </a:t>
            </a:r>
            <a:r>
              <a:rPr lang="en-US" sz="1400" b="0" dirty="0">
                <a:solidFill>
                  <a:srgbClr val="A31515"/>
                </a:solidFill>
                <a:effectLst/>
                <a:latin typeface="Consolas" panose="020B0609020204030204" pitchFamily="49" charset="0"/>
              </a:rPr>
              <a:t>" Getting Data from </a:t>
            </a:r>
            <a:r>
              <a:rPr lang="en-US" sz="1400" b="0" dirty="0" err="1">
                <a:solidFill>
                  <a:srgbClr val="A31515"/>
                </a:solidFill>
                <a:effectLst/>
                <a:latin typeface="Consolas" panose="020B0609020204030204" pitchFamily="49" charset="0"/>
              </a:rPr>
              <a:t>Dataverse</a:t>
            </a:r>
            <a:r>
              <a:rPr lang="en-US" sz="1400" b="0" dirty="0">
                <a:solidFill>
                  <a:srgbClr val="A31515"/>
                </a:solidFill>
                <a:effectLst/>
                <a:latin typeface="Consolas" panose="020B0609020204030204" pitchFamily="49" charset="0"/>
              </a:rPr>
              <a:t> inside of Teams"</a:t>
            </a:r>
            <a:r>
              <a:rPr lang="en-US" sz="1400" b="0" dirty="0">
                <a:solidFill>
                  <a:srgbClr val="000000"/>
                </a:solidFill>
                <a:effectLst/>
                <a:latin typeface="Consolas" panose="020B0609020204030204" pitchFamily="49" charset="0"/>
              </a:rPr>
              <a:t>,</a:t>
            </a:r>
          </a:p>
          <a:p>
            <a:r>
              <a:rPr lang="en-US" sz="1400" b="0" dirty="0">
                <a:solidFill>
                  <a:srgbClr val="000000"/>
                </a:solidFill>
                <a:effectLst/>
                <a:latin typeface="Consolas" panose="020B0609020204030204" pitchFamily="49" charset="0"/>
              </a:rPr>
              <a:t>  </a:t>
            </a:r>
            <a:r>
              <a:rPr lang="en-US" sz="1400" b="0" dirty="0">
                <a:solidFill>
                  <a:srgbClr val="A31515"/>
                </a:solidFill>
                <a:effectLst/>
                <a:latin typeface="Consolas" panose="020B0609020204030204" pitchFamily="49" charset="0"/>
              </a:rPr>
              <a:t>"Intro to Graph Databases Using Azure Cosmos DB Gremlin API"</a:t>
            </a:r>
            <a:endParaRPr lang="en-US" sz="1400" b="0" dirty="0">
              <a:solidFill>
                <a:srgbClr val="000000"/>
              </a:solidFill>
              <a:effectLst/>
              <a:latin typeface="Consolas" panose="020B0609020204030204" pitchFamily="49" charset="0"/>
            </a:endParaRPr>
          </a:p>
          <a:p>
            <a:r>
              <a:rPr lang="en-US" sz="1400" b="0" dirty="0">
                <a:solidFill>
                  <a:srgbClr val="000000"/>
                </a:solidFill>
                <a:effectLst/>
                <a:latin typeface="Consolas" panose="020B0609020204030204" pitchFamily="49" charset="0"/>
              </a:rPr>
              <a:t>]</a:t>
            </a:r>
          </a:p>
          <a:p>
            <a:endParaRPr lang="en-US" sz="1400" dirty="0"/>
          </a:p>
        </p:txBody>
      </p:sp>
    </p:spTree>
    <p:extLst>
      <p:ext uri="{BB962C8B-B14F-4D97-AF65-F5344CB8AC3E}">
        <p14:creationId xmlns:p14="http://schemas.microsoft.com/office/powerpoint/2010/main" val="232306203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E0C142-1423-46B6-98D0-AC5CC32E37F4}"/>
              </a:ext>
            </a:extLst>
          </p:cNvPr>
          <p:cNvSpPr>
            <a:spLocks noGrp="1"/>
          </p:cNvSpPr>
          <p:nvPr>
            <p:ph type="title"/>
          </p:nvPr>
        </p:nvSpPr>
        <p:spPr/>
        <p:txBody>
          <a:bodyPr/>
          <a:lstStyle/>
          <a:p>
            <a:r>
              <a:rPr lang="en-US" dirty="0"/>
              <a:t>Walking the Path</a:t>
            </a:r>
          </a:p>
        </p:txBody>
      </p:sp>
      <p:sp>
        <p:nvSpPr>
          <p:cNvPr id="3" name="Content Placeholder 2">
            <a:extLst>
              <a:ext uri="{FF2B5EF4-FFF2-40B4-BE49-F238E27FC236}">
                <a16:creationId xmlns:a16="http://schemas.microsoft.com/office/drawing/2014/main" id="{B1358E71-D31D-4A7B-88B4-B5E570999104}"/>
              </a:ext>
            </a:extLst>
          </p:cNvPr>
          <p:cNvSpPr>
            <a:spLocks noGrp="1"/>
          </p:cNvSpPr>
          <p:nvPr>
            <p:ph idx="1"/>
          </p:nvPr>
        </p:nvSpPr>
        <p:spPr>
          <a:xfrm>
            <a:off x="706718" y="1253331"/>
            <a:ext cx="8813800" cy="4351338"/>
          </a:xfrm>
        </p:spPr>
        <p:txBody>
          <a:bodyPr>
            <a:normAutofit fontScale="92500" lnSpcReduction="10000"/>
          </a:bodyPr>
          <a:lstStyle/>
          <a:p>
            <a:r>
              <a:rPr lang="en-US" sz="2800" dirty="0"/>
              <a:t>Now let's look at the path:</a:t>
            </a:r>
          </a:p>
          <a:p>
            <a:pPr marL="0" indent="0">
              <a:buNone/>
            </a:pPr>
            <a:endParaRPr lang="en-US" sz="2800" dirty="0"/>
          </a:p>
          <a:p>
            <a:pPr marL="0" indent="0">
              <a:buNone/>
            </a:pPr>
            <a:r>
              <a:rPr lang="en-US" sz="2800" dirty="0" err="1">
                <a:latin typeface="Consolas" panose="020B0609020204030204" pitchFamily="49" charset="0"/>
              </a:rPr>
              <a:t>g.V</a:t>
            </a:r>
            <a:r>
              <a:rPr lang="en-US" sz="2800" dirty="0">
                <a:latin typeface="Consolas" panose="020B0609020204030204" pitchFamily="49" charset="0"/>
              </a:rPr>
              <a:t>().has('</a:t>
            </a:r>
            <a:r>
              <a:rPr lang="en-US" sz="2800" dirty="0" err="1">
                <a:latin typeface="Consolas" panose="020B0609020204030204" pitchFamily="49" charset="0"/>
              </a:rPr>
              <a:t>name','Intro</a:t>
            </a:r>
            <a:r>
              <a:rPr lang="en-US" sz="2800" dirty="0">
                <a:latin typeface="Consolas" panose="020B0609020204030204" pitchFamily="49" charset="0"/>
              </a:rPr>
              <a:t> to Graph Databases Using Azure Cosmos DB Gremlin API')</a:t>
            </a:r>
            <a:br>
              <a:rPr lang="en-US" sz="2800" dirty="0">
                <a:latin typeface="Consolas" panose="020B0609020204030204" pitchFamily="49" charset="0"/>
              </a:rPr>
            </a:br>
            <a:r>
              <a:rPr lang="en-US" sz="2800" dirty="0">
                <a:latin typeface="Consolas" panose="020B0609020204030204" pitchFamily="49" charset="0"/>
              </a:rPr>
              <a:t>     .</a:t>
            </a:r>
            <a:r>
              <a:rPr lang="en-US" sz="2800" dirty="0" err="1">
                <a:latin typeface="Consolas" panose="020B0609020204030204" pitchFamily="49" charset="0"/>
              </a:rPr>
              <a:t>inE</a:t>
            </a:r>
            <a:r>
              <a:rPr lang="en-US" sz="2800" dirty="0">
                <a:latin typeface="Consolas" panose="020B0609020204030204" pitchFamily="49" charset="0"/>
              </a:rPr>
              <a:t>()</a:t>
            </a:r>
            <a:br>
              <a:rPr lang="en-US" sz="2800" dirty="0">
                <a:latin typeface="Consolas" panose="020B0609020204030204" pitchFamily="49" charset="0"/>
              </a:rPr>
            </a:br>
            <a:r>
              <a:rPr lang="en-US" sz="2800" dirty="0">
                <a:latin typeface="Consolas" panose="020B0609020204030204" pitchFamily="49" charset="0"/>
              </a:rPr>
              <a:t>     .</a:t>
            </a:r>
            <a:r>
              <a:rPr lang="en-US" sz="2800" dirty="0" err="1">
                <a:latin typeface="Consolas" panose="020B0609020204030204" pitchFamily="49" charset="0"/>
              </a:rPr>
              <a:t>outV</a:t>
            </a:r>
            <a:r>
              <a:rPr lang="en-US" sz="2800" dirty="0">
                <a:latin typeface="Consolas" panose="020B0609020204030204" pitchFamily="49" charset="0"/>
              </a:rPr>
              <a:t>()</a:t>
            </a:r>
            <a:br>
              <a:rPr lang="en-US" sz="2800" dirty="0">
                <a:latin typeface="Consolas" panose="020B0609020204030204" pitchFamily="49" charset="0"/>
              </a:rPr>
            </a:br>
            <a:r>
              <a:rPr lang="en-US" sz="2800" dirty="0">
                <a:latin typeface="Consolas" panose="020B0609020204030204" pitchFamily="49" charset="0"/>
              </a:rPr>
              <a:t>     .</a:t>
            </a:r>
            <a:r>
              <a:rPr lang="en-US" sz="2800" dirty="0" err="1">
                <a:latin typeface="Consolas" panose="020B0609020204030204" pitchFamily="49" charset="0"/>
              </a:rPr>
              <a:t>outE</a:t>
            </a:r>
            <a:r>
              <a:rPr lang="en-US" sz="2800" dirty="0">
                <a:latin typeface="Consolas" panose="020B0609020204030204" pitchFamily="49" charset="0"/>
              </a:rPr>
              <a:t>()</a:t>
            </a:r>
            <a:br>
              <a:rPr lang="en-US" sz="2800" dirty="0">
                <a:latin typeface="Consolas" panose="020B0609020204030204" pitchFamily="49" charset="0"/>
              </a:rPr>
            </a:br>
            <a:r>
              <a:rPr lang="en-US" sz="2800" dirty="0">
                <a:latin typeface="Consolas" panose="020B0609020204030204" pitchFamily="49" charset="0"/>
              </a:rPr>
              <a:t>     .</a:t>
            </a:r>
            <a:r>
              <a:rPr lang="en-US" sz="2800" dirty="0" err="1">
                <a:latin typeface="Consolas" panose="020B0609020204030204" pitchFamily="49" charset="0"/>
              </a:rPr>
              <a:t>inV</a:t>
            </a:r>
            <a:r>
              <a:rPr lang="en-US" sz="2800" dirty="0">
                <a:latin typeface="Consolas" panose="020B0609020204030204" pitchFamily="49" charset="0"/>
              </a:rPr>
              <a:t>()</a:t>
            </a:r>
            <a:br>
              <a:rPr lang="en-US" sz="2800" dirty="0">
                <a:latin typeface="Consolas" panose="020B0609020204030204" pitchFamily="49" charset="0"/>
              </a:rPr>
            </a:br>
            <a:r>
              <a:rPr lang="en-US" sz="2800" dirty="0">
                <a:latin typeface="Consolas" panose="020B0609020204030204" pitchFamily="49" charset="0"/>
              </a:rPr>
              <a:t>	   .values('name')</a:t>
            </a:r>
            <a:endParaRPr lang="en-US" sz="3200" dirty="0">
              <a:latin typeface="Consolas" panose="020B0609020204030204" pitchFamily="49" charset="0"/>
            </a:endParaRPr>
          </a:p>
          <a:p>
            <a:pPr marL="0" indent="0">
              <a:buNone/>
            </a:pPr>
            <a:r>
              <a:rPr lang="en-US" sz="2800" dirty="0">
                <a:latin typeface="Consolas" panose="020B0609020204030204" pitchFamily="49" charset="0"/>
              </a:rPr>
              <a:t>     .path()</a:t>
            </a:r>
          </a:p>
          <a:p>
            <a:endParaRPr lang="en-US" dirty="0"/>
          </a:p>
        </p:txBody>
      </p:sp>
    </p:spTree>
    <p:extLst>
      <p:ext uri="{BB962C8B-B14F-4D97-AF65-F5344CB8AC3E}">
        <p14:creationId xmlns:p14="http://schemas.microsoft.com/office/powerpoint/2010/main" val="4603439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ADD243-E452-4DA8-8041-BF5685FA6E11}"/>
              </a:ext>
            </a:extLst>
          </p:cNvPr>
          <p:cNvSpPr>
            <a:spLocks noGrp="1"/>
          </p:cNvSpPr>
          <p:nvPr>
            <p:ph type="title"/>
          </p:nvPr>
        </p:nvSpPr>
        <p:spPr/>
        <p:txBody>
          <a:bodyPr/>
          <a:lstStyle/>
          <a:p>
            <a:r>
              <a:rPr lang="en-US" dirty="0"/>
              <a:t>Connection between this talk and other talks – execution profile</a:t>
            </a:r>
          </a:p>
        </p:txBody>
      </p:sp>
      <p:sp>
        <p:nvSpPr>
          <p:cNvPr id="6" name="TextBox 5">
            <a:extLst>
              <a:ext uri="{FF2B5EF4-FFF2-40B4-BE49-F238E27FC236}">
                <a16:creationId xmlns:a16="http://schemas.microsoft.com/office/drawing/2014/main" id="{14913261-AB08-405E-ABDF-9B70533A4C59}"/>
              </a:ext>
            </a:extLst>
          </p:cNvPr>
          <p:cNvSpPr txBox="1"/>
          <p:nvPr/>
        </p:nvSpPr>
        <p:spPr>
          <a:xfrm>
            <a:off x="469414" y="2656046"/>
            <a:ext cx="4917171" cy="3416320"/>
          </a:xfrm>
          <a:prstGeom prst="rect">
            <a:avLst/>
          </a:prstGeom>
          <a:solidFill>
            <a:schemeClr val="bg1">
              <a:lumMod val="95000"/>
            </a:schemeClr>
          </a:solidFill>
          <a:ln>
            <a:solidFill>
              <a:schemeClr val="tx1"/>
            </a:solidFill>
          </a:ln>
        </p:spPr>
        <p:txBody>
          <a:bodyPr wrap="square" rtlCol="0">
            <a:spAutoFit/>
          </a:bodyPr>
          <a:lstStyle/>
          <a:p>
            <a:r>
              <a:rPr lang="en-US" sz="2400" dirty="0" err="1">
                <a:latin typeface="Consolas" panose="020B0609020204030204" pitchFamily="49" charset="0"/>
              </a:rPr>
              <a:t>g.V</a:t>
            </a:r>
            <a:r>
              <a:rPr lang="en-US" sz="2400" dirty="0">
                <a:latin typeface="Consolas" panose="020B0609020204030204" pitchFamily="49" charset="0"/>
              </a:rPr>
              <a:t>().has('</a:t>
            </a:r>
            <a:r>
              <a:rPr lang="en-US" sz="2400" dirty="0" err="1">
                <a:latin typeface="Consolas" panose="020B0609020204030204" pitchFamily="49" charset="0"/>
              </a:rPr>
              <a:t>name','Intro</a:t>
            </a:r>
            <a:r>
              <a:rPr lang="en-US" sz="2400" dirty="0">
                <a:latin typeface="Consolas" panose="020B0609020204030204" pitchFamily="49" charset="0"/>
              </a:rPr>
              <a:t> to Graph Databases Using Azure Cosmos DB Gremlin API')</a:t>
            </a:r>
            <a:br>
              <a:rPr lang="en-US" sz="2400" dirty="0">
                <a:latin typeface="Consolas" panose="020B0609020204030204" pitchFamily="49" charset="0"/>
              </a:rPr>
            </a:br>
            <a:r>
              <a:rPr lang="en-US" sz="2400" dirty="0">
                <a:latin typeface="Consolas" panose="020B0609020204030204" pitchFamily="49" charset="0"/>
              </a:rPr>
              <a:t>     .</a:t>
            </a:r>
            <a:r>
              <a:rPr lang="en-US" sz="2400" dirty="0" err="1">
                <a:latin typeface="Consolas" panose="020B0609020204030204" pitchFamily="49" charset="0"/>
              </a:rPr>
              <a:t>inE</a:t>
            </a:r>
            <a:r>
              <a:rPr lang="en-US" sz="2400" dirty="0">
                <a:latin typeface="Consolas" panose="020B0609020204030204" pitchFamily="49" charset="0"/>
              </a:rPr>
              <a:t>()</a:t>
            </a:r>
            <a:br>
              <a:rPr lang="en-US" sz="2400" dirty="0">
                <a:latin typeface="Consolas" panose="020B0609020204030204" pitchFamily="49" charset="0"/>
              </a:rPr>
            </a:br>
            <a:r>
              <a:rPr lang="en-US" sz="2400" dirty="0">
                <a:latin typeface="Consolas" panose="020B0609020204030204" pitchFamily="49" charset="0"/>
              </a:rPr>
              <a:t>     .</a:t>
            </a:r>
            <a:r>
              <a:rPr lang="en-US" sz="2400" dirty="0" err="1">
                <a:latin typeface="Consolas" panose="020B0609020204030204" pitchFamily="49" charset="0"/>
              </a:rPr>
              <a:t>outV</a:t>
            </a:r>
            <a:r>
              <a:rPr lang="en-US" sz="2400" dirty="0">
                <a:latin typeface="Consolas" panose="020B0609020204030204" pitchFamily="49" charset="0"/>
              </a:rPr>
              <a:t>()</a:t>
            </a:r>
            <a:br>
              <a:rPr lang="en-US" sz="2400" dirty="0">
                <a:latin typeface="Consolas" panose="020B0609020204030204" pitchFamily="49" charset="0"/>
              </a:rPr>
            </a:br>
            <a:r>
              <a:rPr lang="en-US" sz="2400" dirty="0">
                <a:latin typeface="Consolas" panose="020B0609020204030204" pitchFamily="49" charset="0"/>
              </a:rPr>
              <a:t>     .</a:t>
            </a:r>
            <a:r>
              <a:rPr lang="en-US" sz="2400" dirty="0" err="1">
                <a:latin typeface="Consolas" panose="020B0609020204030204" pitchFamily="49" charset="0"/>
              </a:rPr>
              <a:t>outE</a:t>
            </a:r>
            <a:r>
              <a:rPr lang="en-US" sz="2400" dirty="0">
                <a:latin typeface="Consolas" panose="020B0609020204030204" pitchFamily="49" charset="0"/>
              </a:rPr>
              <a:t>()</a:t>
            </a:r>
            <a:br>
              <a:rPr lang="en-US" sz="2400" dirty="0">
                <a:latin typeface="Consolas" panose="020B0609020204030204" pitchFamily="49" charset="0"/>
              </a:rPr>
            </a:br>
            <a:r>
              <a:rPr lang="en-US" sz="2400" dirty="0">
                <a:latin typeface="Consolas" panose="020B0609020204030204" pitchFamily="49" charset="0"/>
              </a:rPr>
              <a:t>     .</a:t>
            </a:r>
            <a:r>
              <a:rPr lang="en-US" sz="2400" dirty="0" err="1">
                <a:latin typeface="Consolas" panose="020B0609020204030204" pitchFamily="49" charset="0"/>
              </a:rPr>
              <a:t>inV</a:t>
            </a:r>
            <a:r>
              <a:rPr lang="en-US" sz="2400" dirty="0">
                <a:latin typeface="Consolas" panose="020B0609020204030204" pitchFamily="49" charset="0"/>
              </a:rPr>
              <a:t>()</a:t>
            </a:r>
            <a:br>
              <a:rPr lang="en-US" sz="2400" dirty="0">
                <a:latin typeface="Consolas" panose="020B0609020204030204" pitchFamily="49" charset="0"/>
              </a:rPr>
            </a:br>
            <a:r>
              <a:rPr lang="en-US" sz="2400" dirty="0">
                <a:latin typeface="Consolas" panose="020B0609020204030204" pitchFamily="49" charset="0"/>
              </a:rPr>
              <a:t>	  .values('name')</a:t>
            </a:r>
            <a:br>
              <a:rPr lang="en-US" sz="2400" dirty="0">
                <a:latin typeface="Consolas" panose="020B0609020204030204" pitchFamily="49" charset="0"/>
              </a:rPr>
            </a:br>
            <a:r>
              <a:rPr lang="en-US" sz="2400" dirty="0">
                <a:latin typeface="Consolas" panose="020B0609020204030204" pitchFamily="49" charset="0"/>
              </a:rPr>
              <a:t>.</a:t>
            </a:r>
            <a:r>
              <a:rPr lang="en-US" sz="2400" dirty="0" err="1">
                <a:latin typeface="Consolas" panose="020B0609020204030204" pitchFamily="49" charset="0"/>
              </a:rPr>
              <a:t>executionprofile</a:t>
            </a:r>
            <a:r>
              <a:rPr lang="en-US" sz="2400" dirty="0">
                <a:latin typeface="Consolas" panose="020B0609020204030204" pitchFamily="49" charset="0"/>
              </a:rPr>
              <a:t>()</a:t>
            </a:r>
          </a:p>
        </p:txBody>
      </p:sp>
      <p:sp>
        <p:nvSpPr>
          <p:cNvPr id="10" name="TextBox 9">
            <a:extLst>
              <a:ext uri="{FF2B5EF4-FFF2-40B4-BE49-F238E27FC236}">
                <a16:creationId xmlns:a16="http://schemas.microsoft.com/office/drawing/2014/main" id="{707C541F-6737-4DB4-9B55-2E77E4662653}"/>
              </a:ext>
            </a:extLst>
          </p:cNvPr>
          <p:cNvSpPr txBox="1"/>
          <p:nvPr/>
        </p:nvSpPr>
        <p:spPr>
          <a:xfrm>
            <a:off x="5656881" y="2090358"/>
            <a:ext cx="6357488" cy="4247317"/>
          </a:xfrm>
          <a:prstGeom prst="rect">
            <a:avLst/>
          </a:prstGeom>
          <a:solidFill>
            <a:schemeClr val="bg1"/>
          </a:solidFill>
        </p:spPr>
        <p:txBody>
          <a:bodyPr wrap="square">
            <a:spAutoFit/>
          </a:bodyPr>
          <a:lstStyle/>
          <a:p>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        	</a:t>
            </a:r>
            <a:r>
              <a:rPr lang="en-US" b="0" dirty="0">
                <a:solidFill>
                  <a:srgbClr val="A31515"/>
                </a:solidFill>
                <a:effectLst/>
                <a:latin typeface="Consolas" panose="020B0609020204030204" pitchFamily="49" charset="0"/>
              </a:rPr>
              <a:t>"gremlin"</a:t>
            </a:r>
            <a:r>
              <a:rPr lang="en-US" b="0" dirty="0">
                <a:solidFill>
                  <a:srgbClr val="000000"/>
                </a:solidFill>
                <a:effectLst/>
                <a:latin typeface="Consolas" panose="020B0609020204030204" pitchFamily="49" charset="0"/>
              </a:rPr>
              <a:t>: </a:t>
            </a:r>
            <a:r>
              <a:rPr lang="en-US" b="0" dirty="0">
                <a:solidFill>
                  <a:srgbClr val="0451A5"/>
                </a:solidFill>
                <a:effectLst/>
                <a:latin typeface="Consolas" panose="020B0609020204030204" pitchFamily="49" charset="0"/>
              </a:rPr>
              <a:t>"</a:t>
            </a:r>
            <a:r>
              <a:rPr lang="en-US" b="0" dirty="0" err="1">
                <a:solidFill>
                  <a:srgbClr val="0451A5"/>
                </a:solidFill>
                <a:effectLst/>
                <a:latin typeface="Consolas" panose="020B0609020204030204" pitchFamily="49" charset="0"/>
              </a:rPr>
              <a:t>g.V</a:t>
            </a:r>
            <a:r>
              <a:rPr lang="en-US" b="0" dirty="0">
                <a:solidFill>
                  <a:srgbClr val="0451A5"/>
                </a:solidFill>
                <a:effectLst/>
                <a:latin typeface="Consolas" panose="020B0609020204030204" pitchFamily="49" charset="0"/>
              </a:rPr>
              <a:t>().has('</a:t>
            </a:r>
            <a:r>
              <a:rPr lang="en-US" b="0" dirty="0" err="1">
                <a:solidFill>
                  <a:srgbClr val="0451A5"/>
                </a:solidFill>
                <a:effectLst/>
                <a:latin typeface="Consolas" panose="020B0609020204030204" pitchFamily="49" charset="0"/>
              </a:rPr>
              <a:t>name','Intro</a:t>
            </a:r>
            <a:r>
              <a:rPr lang="en-US" b="0" dirty="0">
                <a:solidFill>
                  <a:srgbClr val="0451A5"/>
                </a:solidFill>
                <a:effectLst/>
                <a:latin typeface="Consolas" panose="020B0609020204030204" pitchFamily="49" charset="0"/>
              </a:rPr>
              <a:t> to Graph Databases Using Azure Cosmos DB Gremlin API').</a:t>
            </a:r>
            <a:r>
              <a:rPr lang="en-US" b="0" dirty="0" err="1">
                <a:solidFill>
                  <a:srgbClr val="0451A5"/>
                </a:solidFill>
                <a:effectLst/>
                <a:latin typeface="Consolas" panose="020B0609020204030204" pitchFamily="49" charset="0"/>
              </a:rPr>
              <a:t>inE</a:t>
            </a:r>
            <a:r>
              <a:rPr lang="en-US" b="0" dirty="0">
                <a:solidFill>
                  <a:srgbClr val="0451A5"/>
                </a:solidFill>
                <a:effectLst/>
                <a:latin typeface="Consolas" panose="020B0609020204030204" pitchFamily="49" charset="0"/>
              </a:rPr>
              <a:t>().</a:t>
            </a:r>
            <a:r>
              <a:rPr lang="en-US" b="0" dirty="0" err="1">
                <a:solidFill>
                  <a:srgbClr val="0451A5"/>
                </a:solidFill>
                <a:effectLst/>
                <a:latin typeface="Consolas" panose="020B0609020204030204" pitchFamily="49" charset="0"/>
              </a:rPr>
              <a:t>outV</a:t>
            </a:r>
            <a:r>
              <a:rPr lang="en-US" b="0" dirty="0">
                <a:solidFill>
                  <a:srgbClr val="0451A5"/>
                </a:solidFill>
                <a:effectLst/>
                <a:latin typeface="Consolas" panose="020B0609020204030204" pitchFamily="49" charset="0"/>
              </a:rPr>
              <a:t>().</a:t>
            </a:r>
            <a:r>
              <a:rPr lang="en-US" b="0" dirty="0" err="1">
                <a:solidFill>
                  <a:srgbClr val="0451A5"/>
                </a:solidFill>
                <a:effectLst/>
                <a:latin typeface="Consolas" panose="020B0609020204030204" pitchFamily="49" charset="0"/>
              </a:rPr>
              <a:t>outE</a:t>
            </a:r>
            <a:r>
              <a:rPr lang="en-US" b="0" dirty="0">
                <a:solidFill>
                  <a:srgbClr val="0451A5"/>
                </a:solidFill>
                <a:effectLst/>
                <a:latin typeface="Consolas" panose="020B0609020204030204" pitchFamily="49" charset="0"/>
              </a:rPr>
              <a:t>().</a:t>
            </a:r>
            <a:r>
              <a:rPr lang="en-US" b="0" dirty="0" err="1">
                <a:solidFill>
                  <a:srgbClr val="0451A5"/>
                </a:solidFill>
                <a:effectLst/>
                <a:latin typeface="Consolas" panose="020B0609020204030204" pitchFamily="49" charset="0"/>
              </a:rPr>
              <a:t>inV</a:t>
            </a:r>
            <a:r>
              <a:rPr lang="en-US" b="0" dirty="0">
                <a:solidFill>
                  <a:srgbClr val="0451A5"/>
                </a:solidFill>
                <a:effectLst/>
                <a:latin typeface="Consolas" panose="020B0609020204030204" pitchFamily="49" charset="0"/>
              </a:rPr>
              <a:t>().values('name').</a:t>
            </a:r>
            <a:r>
              <a:rPr lang="en-US" b="0" dirty="0" err="1">
                <a:solidFill>
                  <a:srgbClr val="0451A5"/>
                </a:solidFill>
                <a:effectLst/>
                <a:latin typeface="Consolas" panose="020B0609020204030204" pitchFamily="49" charset="0"/>
              </a:rPr>
              <a:t>executionprofile</a:t>
            </a:r>
            <a:r>
              <a:rPr lang="en-US" b="0" dirty="0">
                <a:solidFill>
                  <a:srgbClr val="0451A5"/>
                </a:solidFill>
                <a:effectLst/>
                <a:latin typeface="Consolas" panose="020B0609020204030204" pitchFamily="49" charset="0"/>
              </a:rPr>
              <a:t>()\n"</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A31515"/>
                </a:solidFill>
                <a:effectLst/>
                <a:latin typeface="Consolas" panose="020B0609020204030204" pitchFamily="49" charset="0"/>
              </a:rPr>
              <a:t>"</a:t>
            </a:r>
            <a:r>
              <a:rPr lang="en-US" b="0" dirty="0" err="1">
                <a:solidFill>
                  <a:srgbClr val="A31515"/>
                </a:solidFill>
                <a:effectLst/>
                <a:latin typeface="Consolas" panose="020B0609020204030204" pitchFamily="49" charset="0"/>
              </a:rPr>
              <a:t>activityId</a:t>
            </a:r>
            <a:r>
              <a:rPr lang="en-US" b="0" dirty="0">
                <a:solidFill>
                  <a:srgbClr val="A31515"/>
                </a:solidFill>
                <a:effectLst/>
                <a:latin typeface="Consolas" panose="020B0609020204030204" pitchFamily="49" charset="0"/>
              </a:rPr>
              <a:t>"</a:t>
            </a:r>
            <a:r>
              <a:rPr lang="en-US" b="0" dirty="0">
                <a:solidFill>
                  <a:srgbClr val="000000"/>
                </a:solidFill>
                <a:effectLst/>
                <a:latin typeface="Consolas" panose="020B0609020204030204" pitchFamily="49" charset="0"/>
              </a:rPr>
              <a:t>: </a:t>
            </a:r>
            <a:r>
              <a:rPr lang="en-US" b="0" dirty="0">
                <a:solidFill>
                  <a:srgbClr val="0451A5"/>
                </a:solidFill>
                <a:effectLst/>
                <a:latin typeface="Consolas" panose="020B0609020204030204" pitchFamily="49" charset="0"/>
              </a:rPr>
              <a:t>"fe3b3038-7a50-47e4-8d21-23800de6a0c1"</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A31515"/>
                </a:solidFill>
                <a:effectLst/>
                <a:latin typeface="Consolas" panose="020B0609020204030204" pitchFamily="49" charset="0"/>
              </a:rPr>
              <a:t>"</a:t>
            </a:r>
            <a:r>
              <a:rPr lang="en-US" b="0" dirty="0" err="1">
                <a:solidFill>
                  <a:srgbClr val="A31515"/>
                </a:solidFill>
                <a:effectLst/>
                <a:latin typeface="Consolas" panose="020B0609020204030204" pitchFamily="49" charset="0"/>
              </a:rPr>
              <a:t>totalTime</a:t>
            </a:r>
            <a:r>
              <a:rPr lang="en-US" b="0" dirty="0">
                <a:solidFill>
                  <a:srgbClr val="A31515"/>
                </a:solidFill>
                <a:effectLst/>
                <a:latin typeface="Consolas" panose="020B0609020204030204" pitchFamily="49" charset="0"/>
              </a:rPr>
              <a:t>"</a:t>
            </a:r>
            <a:r>
              <a:rPr lang="en-US" b="0" dirty="0">
                <a:solidFill>
                  <a:srgbClr val="000000"/>
                </a:solidFill>
                <a:effectLst/>
                <a:latin typeface="Consolas" panose="020B0609020204030204" pitchFamily="49" charset="0"/>
              </a:rPr>
              <a:t>: </a:t>
            </a:r>
            <a:r>
              <a:rPr lang="en-US" b="0" dirty="0">
                <a:solidFill>
                  <a:srgbClr val="09885A"/>
                </a:solidFill>
                <a:effectLst/>
                <a:latin typeface="Consolas" panose="020B0609020204030204" pitchFamily="49" charset="0"/>
              </a:rPr>
              <a:t>29</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A31515"/>
                </a:solidFill>
                <a:effectLst/>
                <a:latin typeface="Consolas" panose="020B0609020204030204" pitchFamily="49" charset="0"/>
              </a:rPr>
              <a:t>"</a:t>
            </a:r>
            <a:r>
              <a:rPr lang="en-US" b="0" dirty="0" err="1">
                <a:solidFill>
                  <a:srgbClr val="A31515"/>
                </a:solidFill>
                <a:effectLst/>
                <a:latin typeface="Consolas" panose="020B0609020204030204" pitchFamily="49" charset="0"/>
              </a:rPr>
              <a:t>totalResourceUsage</a:t>
            </a:r>
            <a:r>
              <a:rPr lang="en-US" b="0" dirty="0">
                <a:solidFill>
                  <a:srgbClr val="A31515"/>
                </a:solidFill>
                <a:effectLst/>
                <a:latin typeface="Consolas" panose="020B0609020204030204" pitchFamily="49" charset="0"/>
              </a:rPr>
              <a:t>"</a:t>
            </a:r>
            <a:r>
              <a:rPr lang="en-US" b="0" dirty="0">
                <a:solidFill>
                  <a:srgbClr val="000000"/>
                </a:solidFill>
                <a:effectLst/>
                <a:latin typeface="Consolas" panose="020B0609020204030204" pitchFamily="49" charset="0"/>
              </a:rPr>
              <a:t>: </a:t>
            </a:r>
            <a:r>
              <a:rPr lang="en-US" b="0" dirty="0">
                <a:solidFill>
                  <a:srgbClr val="09885A"/>
                </a:solidFill>
                <a:effectLst/>
                <a:latin typeface="Consolas" panose="020B0609020204030204" pitchFamily="49" charset="0"/>
              </a:rPr>
              <a:t>16.99</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A31515"/>
                </a:solidFill>
                <a:effectLst/>
                <a:latin typeface="Consolas" panose="020B0609020204030204" pitchFamily="49" charset="0"/>
              </a:rPr>
              <a:t>"metrics"</a:t>
            </a:r>
            <a:r>
              <a:rPr lang="en-US" b="0" dirty="0">
                <a:solidFill>
                  <a:srgbClr val="000000"/>
                </a:solidFill>
                <a:effectLst/>
                <a:latin typeface="Consolas" panose="020B0609020204030204" pitchFamily="49" charset="0"/>
              </a:rPr>
              <a:t>: [</a:t>
            </a:r>
          </a:p>
          <a:p>
            <a:pPr lvl="1"/>
            <a:r>
              <a:rPr lang="en-US" b="0" dirty="0">
                <a:solidFill>
                  <a:srgbClr val="000000"/>
                </a:solidFill>
                <a:effectLst/>
                <a:latin typeface="Consolas" panose="020B0609020204030204" pitchFamily="49" charset="0"/>
              </a:rPr>
              <a:t>…</a:t>
            </a:r>
          </a:p>
          <a:p>
            <a:pPr lvl="1"/>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a:t>
            </a:r>
          </a:p>
        </p:txBody>
      </p:sp>
    </p:spTree>
    <p:extLst>
      <p:ext uri="{BB962C8B-B14F-4D97-AF65-F5344CB8AC3E}">
        <p14:creationId xmlns:p14="http://schemas.microsoft.com/office/powerpoint/2010/main" val="199150140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0B6F55-BC48-47F5-A678-AAC4382074C4}"/>
              </a:ext>
            </a:extLst>
          </p:cNvPr>
          <p:cNvSpPr>
            <a:spLocks noGrp="1"/>
          </p:cNvSpPr>
          <p:nvPr>
            <p:ph type="title"/>
          </p:nvPr>
        </p:nvSpPr>
        <p:spPr/>
        <p:txBody>
          <a:bodyPr/>
          <a:lstStyle/>
          <a:p>
            <a:r>
              <a:rPr lang="en-US" dirty="0"/>
              <a:t>Execution Profile Metrics</a:t>
            </a:r>
          </a:p>
        </p:txBody>
      </p:sp>
      <p:sp>
        <p:nvSpPr>
          <p:cNvPr id="3" name="Content Placeholder 2">
            <a:extLst>
              <a:ext uri="{FF2B5EF4-FFF2-40B4-BE49-F238E27FC236}">
                <a16:creationId xmlns:a16="http://schemas.microsoft.com/office/drawing/2014/main" id="{8458E088-6580-45A1-BB86-974BBBB60D3E}"/>
              </a:ext>
            </a:extLst>
          </p:cNvPr>
          <p:cNvSpPr>
            <a:spLocks noGrp="1"/>
          </p:cNvSpPr>
          <p:nvPr>
            <p:ph idx="1"/>
          </p:nvPr>
        </p:nvSpPr>
        <p:spPr>
          <a:xfrm>
            <a:off x="5607512" y="1825625"/>
            <a:ext cx="5746287" cy="4351338"/>
          </a:xfrm>
          <a:solidFill>
            <a:schemeClr val="bg1"/>
          </a:solidFill>
        </p:spPr>
        <p:txBody>
          <a:bodyPr>
            <a:normAutofit/>
          </a:bodyPr>
          <a:lstStyle/>
          <a:p>
            <a:r>
              <a:rPr lang="en-US" dirty="0"/>
              <a:t>Many of these include times, counts, and storage details.</a:t>
            </a:r>
          </a:p>
          <a:p>
            <a:r>
              <a:rPr lang="en-US" dirty="0"/>
              <a:t>For this query:</a:t>
            </a:r>
          </a:p>
          <a:p>
            <a:pPr lvl="1"/>
            <a:r>
              <a:rPr lang="en-US" dirty="0" err="1"/>
              <a:t>GetVertices</a:t>
            </a:r>
            <a:endParaRPr lang="en-US" dirty="0"/>
          </a:p>
          <a:p>
            <a:pPr lvl="1"/>
            <a:r>
              <a:rPr lang="en-US" dirty="0" err="1"/>
              <a:t>GetEdges</a:t>
            </a:r>
            <a:endParaRPr lang="en-US" dirty="0"/>
          </a:p>
          <a:p>
            <a:pPr lvl="1"/>
            <a:r>
              <a:rPr lang="en-US" dirty="0" err="1"/>
              <a:t>GetNeighborVertices</a:t>
            </a:r>
            <a:endParaRPr lang="en-US" dirty="0"/>
          </a:p>
          <a:p>
            <a:pPr lvl="1"/>
            <a:r>
              <a:rPr lang="en-US" dirty="0" err="1"/>
              <a:t>GetEdges</a:t>
            </a:r>
            <a:endParaRPr lang="en-US" dirty="0"/>
          </a:p>
          <a:p>
            <a:pPr lvl="1"/>
            <a:r>
              <a:rPr lang="en-US" dirty="0" err="1"/>
              <a:t>GetNeighborVertices</a:t>
            </a:r>
            <a:endParaRPr lang="en-US" dirty="0"/>
          </a:p>
          <a:p>
            <a:pPr lvl="1"/>
            <a:r>
              <a:rPr lang="en-US" dirty="0" err="1"/>
              <a:t>ValuesOperator</a:t>
            </a:r>
            <a:endParaRPr lang="en-US" dirty="0"/>
          </a:p>
          <a:p>
            <a:pPr lvl="1"/>
            <a:r>
              <a:rPr lang="en-US" dirty="0" err="1"/>
              <a:t>ProjectOperator</a:t>
            </a:r>
            <a:endParaRPr lang="en-US" dirty="0"/>
          </a:p>
        </p:txBody>
      </p:sp>
      <p:sp>
        <p:nvSpPr>
          <p:cNvPr id="4" name="TextBox 3">
            <a:extLst>
              <a:ext uri="{FF2B5EF4-FFF2-40B4-BE49-F238E27FC236}">
                <a16:creationId xmlns:a16="http://schemas.microsoft.com/office/drawing/2014/main" id="{F409D190-8D45-4CB4-9C97-980C1C9AF326}"/>
              </a:ext>
            </a:extLst>
          </p:cNvPr>
          <p:cNvSpPr txBox="1"/>
          <p:nvPr/>
        </p:nvSpPr>
        <p:spPr>
          <a:xfrm>
            <a:off x="399671" y="2090358"/>
            <a:ext cx="4917171" cy="3416320"/>
          </a:xfrm>
          <a:prstGeom prst="rect">
            <a:avLst/>
          </a:prstGeom>
          <a:solidFill>
            <a:schemeClr val="bg1">
              <a:lumMod val="95000"/>
            </a:schemeClr>
          </a:solidFill>
          <a:ln>
            <a:solidFill>
              <a:schemeClr val="tx1"/>
            </a:solidFill>
          </a:ln>
        </p:spPr>
        <p:txBody>
          <a:bodyPr wrap="square" rtlCol="0">
            <a:spAutoFit/>
          </a:bodyPr>
          <a:lstStyle/>
          <a:p>
            <a:r>
              <a:rPr lang="en-US" sz="2400" dirty="0" err="1">
                <a:latin typeface="Consolas" panose="020B0609020204030204" pitchFamily="49" charset="0"/>
              </a:rPr>
              <a:t>g.V</a:t>
            </a:r>
            <a:r>
              <a:rPr lang="en-US" sz="2400" dirty="0">
                <a:latin typeface="Consolas" panose="020B0609020204030204" pitchFamily="49" charset="0"/>
              </a:rPr>
              <a:t>().has('</a:t>
            </a:r>
            <a:r>
              <a:rPr lang="en-US" sz="2400" dirty="0" err="1">
                <a:latin typeface="Consolas" panose="020B0609020204030204" pitchFamily="49" charset="0"/>
              </a:rPr>
              <a:t>name','Intro</a:t>
            </a:r>
            <a:r>
              <a:rPr lang="en-US" sz="2400" dirty="0">
                <a:latin typeface="Consolas" panose="020B0609020204030204" pitchFamily="49" charset="0"/>
              </a:rPr>
              <a:t> to Graph Databases Using Azure Cosmos DB Gremlin API')</a:t>
            </a:r>
            <a:br>
              <a:rPr lang="en-US" sz="2400" dirty="0">
                <a:latin typeface="Consolas" panose="020B0609020204030204" pitchFamily="49" charset="0"/>
              </a:rPr>
            </a:br>
            <a:r>
              <a:rPr lang="en-US" sz="2400" dirty="0">
                <a:latin typeface="Consolas" panose="020B0609020204030204" pitchFamily="49" charset="0"/>
              </a:rPr>
              <a:t>     .</a:t>
            </a:r>
            <a:r>
              <a:rPr lang="en-US" sz="2400" dirty="0" err="1">
                <a:latin typeface="Consolas" panose="020B0609020204030204" pitchFamily="49" charset="0"/>
              </a:rPr>
              <a:t>inE</a:t>
            </a:r>
            <a:r>
              <a:rPr lang="en-US" sz="2400" dirty="0">
                <a:latin typeface="Consolas" panose="020B0609020204030204" pitchFamily="49" charset="0"/>
              </a:rPr>
              <a:t>()</a:t>
            </a:r>
            <a:br>
              <a:rPr lang="en-US" sz="2400" dirty="0">
                <a:latin typeface="Consolas" panose="020B0609020204030204" pitchFamily="49" charset="0"/>
              </a:rPr>
            </a:br>
            <a:r>
              <a:rPr lang="en-US" sz="2400" dirty="0">
                <a:latin typeface="Consolas" panose="020B0609020204030204" pitchFamily="49" charset="0"/>
              </a:rPr>
              <a:t>     .</a:t>
            </a:r>
            <a:r>
              <a:rPr lang="en-US" sz="2400" dirty="0" err="1">
                <a:latin typeface="Consolas" panose="020B0609020204030204" pitchFamily="49" charset="0"/>
              </a:rPr>
              <a:t>outV</a:t>
            </a:r>
            <a:r>
              <a:rPr lang="en-US" sz="2400" dirty="0">
                <a:latin typeface="Consolas" panose="020B0609020204030204" pitchFamily="49" charset="0"/>
              </a:rPr>
              <a:t>()</a:t>
            </a:r>
            <a:br>
              <a:rPr lang="en-US" sz="2400" dirty="0">
                <a:latin typeface="Consolas" panose="020B0609020204030204" pitchFamily="49" charset="0"/>
              </a:rPr>
            </a:br>
            <a:r>
              <a:rPr lang="en-US" sz="2400" dirty="0">
                <a:latin typeface="Consolas" panose="020B0609020204030204" pitchFamily="49" charset="0"/>
              </a:rPr>
              <a:t>     .</a:t>
            </a:r>
            <a:r>
              <a:rPr lang="en-US" sz="2400" dirty="0" err="1">
                <a:latin typeface="Consolas" panose="020B0609020204030204" pitchFamily="49" charset="0"/>
              </a:rPr>
              <a:t>outE</a:t>
            </a:r>
            <a:r>
              <a:rPr lang="en-US" sz="2400" dirty="0">
                <a:latin typeface="Consolas" panose="020B0609020204030204" pitchFamily="49" charset="0"/>
              </a:rPr>
              <a:t>()</a:t>
            </a:r>
            <a:br>
              <a:rPr lang="en-US" sz="2400" dirty="0">
                <a:latin typeface="Consolas" panose="020B0609020204030204" pitchFamily="49" charset="0"/>
              </a:rPr>
            </a:br>
            <a:r>
              <a:rPr lang="en-US" sz="2400" dirty="0">
                <a:latin typeface="Consolas" panose="020B0609020204030204" pitchFamily="49" charset="0"/>
              </a:rPr>
              <a:t>     .</a:t>
            </a:r>
            <a:r>
              <a:rPr lang="en-US" sz="2400" dirty="0" err="1">
                <a:latin typeface="Consolas" panose="020B0609020204030204" pitchFamily="49" charset="0"/>
              </a:rPr>
              <a:t>inV</a:t>
            </a:r>
            <a:r>
              <a:rPr lang="en-US" sz="2400" dirty="0">
                <a:latin typeface="Consolas" panose="020B0609020204030204" pitchFamily="49" charset="0"/>
              </a:rPr>
              <a:t>()</a:t>
            </a:r>
            <a:br>
              <a:rPr lang="en-US" sz="2400" dirty="0">
                <a:latin typeface="Consolas" panose="020B0609020204030204" pitchFamily="49" charset="0"/>
              </a:rPr>
            </a:br>
            <a:r>
              <a:rPr lang="en-US" sz="2400" dirty="0">
                <a:latin typeface="Consolas" panose="020B0609020204030204" pitchFamily="49" charset="0"/>
              </a:rPr>
              <a:t>	  .values('name')</a:t>
            </a:r>
            <a:br>
              <a:rPr lang="en-US" sz="2400" dirty="0">
                <a:latin typeface="Consolas" panose="020B0609020204030204" pitchFamily="49" charset="0"/>
              </a:rPr>
            </a:br>
            <a:r>
              <a:rPr lang="en-US" sz="2400" dirty="0">
                <a:latin typeface="Consolas" panose="020B0609020204030204" pitchFamily="49" charset="0"/>
              </a:rPr>
              <a:t>.</a:t>
            </a:r>
            <a:r>
              <a:rPr lang="en-US" sz="2400" dirty="0" err="1">
                <a:latin typeface="Consolas" panose="020B0609020204030204" pitchFamily="49" charset="0"/>
              </a:rPr>
              <a:t>executionprofile</a:t>
            </a:r>
            <a:r>
              <a:rPr lang="en-US" sz="2400" dirty="0">
                <a:latin typeface="Consolas" panose="020B0609020204030204" pitchFamily="49" charset="0"/>
              </a:rPr>
              <a:t>()</a:t>
            </a:r>
          </a:p>
        </p:txBody>
      </p:sp>
    </p:spTree>
    <p:extLst>
      <p:ext uri="{BB962C8B-B14F-4D97-AF65-F5344CB8AC3E}">
        <p14:creationId xmlns:p14="http://schemas.microsoft.com/office/powerpoint/2010/main" val="305977516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7857690-6E9F-DD62-702A-BE427EAADF80}"/>
              </a:ext>
            </a:extLst>
          </p:cNvPr>
          <p:cNvSpPr>
            <a:spLocks noGrp="1"/>
          </p:cNvSpPr>
          <p:nvPr>
            <p:ph type="title"/>
          </p:nvPr>
        </p:nvSpPr>
        <p:spPr/>
        <p:txBody>
          <a:bodyPr/>
          <a:lstStyle/>
          <a:p>
            <a:r>
              <a:rPr lang="en-US" dirty="0"/>
              <a:t>Conclusion</a:t>
            </a:r>
          </a:p>
        </p:txBody>
      </p:sp>
      <p:sp>
        <p:nvSpPr>
          <p:cNvPr id="2" name="Text Placeholder 1">
            <a:extLst>
              <a:ext uri="{FF2B5EF4-FFF2-40B4-BE49-F238E27FC236}">
                <a16:creationId xmlns:a16="http://schemas.microsoft.com/office/drawing/2014/main" id="{B748C7B6-D669-4F45-31AE-42C81724DA3E}"/>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6845749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891F7D-6CD3-4FAD-8CFD-7545B3C53190}"/>
              </a:ext>
            </a:extLst>
          </p:cNvPr>
          <p:cNvSpPr>
            <a:spLocks noGrp="1"/>
          </p:cNvSpPr>
          <p:nvPr>
            <p:ph type="title"/>
          </p:nvPr>
        </p:nvSpPr>
        <p:spPr/>
        <p:txBody>
          <a:bodyPr/>
          <a:lstStyle/>
          <a:p>
            <a:r>
              <a:rPr lang="en-US" dirty="0"/>
              <a:t>Additional Resources</a:t>
            </a:r>
          </a:p>
        </p:txBody>
      </p:sp>
      <p:sp>
        <p:nvSpPr>
          <p:cNvPr id="3" name="Content Placeholder 2">
            <a:extLst>
              <a:ext uri="{FF2B5EF4-FFF2-40B4-BE49-F238E27FC236}">
                <a16:creationId xmlns:a16="http://schemas.microsoft.com/office/drawing/2014/main" id="{6C1CF9C3-7FD5-4185-A1A0-CEA7395E5DE1}"/>
              </a:ext>
            </a:extLst>
          </p:cNvPr>
          <p:cNvSpPr>
            <a:spLocks noGrp="1"/>
          </p:cNvSpPr>
          <p:nvPr>
            <p:ph idx="1"/>
          </p:nvPr>
        </p:nvSpPr>
        <p:spPr/>
        <p:txBody>
          <a:bodyPr/>
          <a:lstStyle/>
          <a:p>
            <a:r>
              <a:rPr lang="en-US" dirty="0">
                <a:hlinkClick r:id="rId2"/>
              </a:rPr>
              <a:t>Azure Cosmos DB Cheat Sheets</a:t>
            </a:r>
            <a:endParaRPr lang="en-US" dirty="0"/>
          </a:p>
          <a:p>
            <a:r>
              <a:rPr lang="en-US" dirty="0">
                <a:hlinkClick r:id="rId3"/>
              </a:rPr>
              <a:t>Azure Cosmos DB Gremlin graph support and compatibility with </a:t>
            </a:r>
            <a:r>
              <a:rPr lang="en-US" dirty="0" err="1">
                <a:hlinkClick r:id="rId3"/>
              </a:rPr>
              <a:t>TinkerPop</a:t>
            </a:r>
            <a:r>
              <a:rPr lang="en-US" dirty="0">
                <a:hlinkClick r:id="rId3"/>
              </a:rPr>
              <a:t> features</a:t>
            </a:r>
            <a:endParaRPr lang="en-US" dirty="0">
              <a:hlinkClick r:id="" action="ppaction://noaction"/>
            </a:endParaRPr>
          </a:p>
          <a:p>
            <a:r>
              <a:rPr lang="en-US" dirty="0">
                <a:hlinkClick r:id="" action="ppaction://noaction"/>
              </a:rPr>
              <a:t>Practical Gremlin: An Apache </a:t>
            </a:r>
            <a:r>
              <a:rPr lang="en-US" dirty="0" err="1">
                <a:hlinkClick r:id="rId4"/>
              </a:rPr>
              <a:t>TinkerPop</a:t>
            </a:r>
            <a:r>
              <a:rPr lang="en-US" dirty="0">
                <a:hlinkClick r:id="rId4"/>
              </a:rPr>
              <a:t> Tutorial</a:t>
            </a:r>
            <a:r>
              <a:rPr lang="en-US" dirty="0"/>
              <a:t> by Kelvin R. Lawrence</a:t>
            </a:r>
          </a:p>
          <a:p>
            <a:r>
              <a:rPr lang="en-US" dirty="0">
                <a:hlinkClick r:id="rId5"/>
              </a:rPr>
              <a:t>Gremlin Cheat Sheet</a:t>
            </a:r>
            <a:r>
              <a:rPr lang="en-US" dirty="0"/>
              <a:t> by Daniel </a:t>
            </a:r>
            <a:r>
              <a:rPr lang="en-US" dirty="0" err="1"/>
              <a:t>Kuppitz</a:t>
            </a:r>
            <a:endParaRPr lang="en-US" dirty="0"/>
          </a:p>
          <a:p>
            <a:endParaRPr lang="en-US" dirty="0"/>
          </a:p>
        </p:txBody>
      </p:sp>
    </p:spTree>
    <p:extLst>
      <p:ext uri="{BB962C8B-B14F-4D97-AF65-F5344CB8AC3E}">
        <p14:creationId xmlns:p14="http://schemas.microsoft.com/office/powerpoint/2010/main" val="10191103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FAE7BF4C-9AFA-A0EB-35AC-01E3EAA69629}"/>
              </a:ext>
            </a:extLst>
          </p:cNvPr>
          <p:cNvGrpSpPr/>
          <p:nvPr/>
        </p:nvGrpSpPr>
        <p:grpSpPr>
          <a:xfrm>
            <a:off x="6807748" y="102757"/>
            <a:ext cx="2535732" cy="2177378"/>
            <a:chOff x="5125250" y="1555039"/>
            <a:chExt cx="2535732" cy="2177378"/>
          </a:xfrm>
        </p:grpSpPr>
        <p:sp>
          <p:nvSpPr>
            <p:cNvPr id="24" name="Oval 23">
              <a:extLst>
                <a:ext uri="{FF2B5EF4-FFF2-40B4-BE49-F238E27FC236}">
                  <a16:creationId xmlns:a16="http://schemas.microsoft.com/office/drawing/2014/main" id="{9EEA6562-D4E6-8804-DBED-4E23E43EC7E4}"/>
                </a:ext>
              </a:extLst>
            </p:cNvPr>
            <p:cNvSpPr/>
            <p:nvPr/>
          </p:nvSpPr>
          <p:spPr>
            <a:xfrm>
              <a:off x="5125250" y="1555039"/>
              <a:ext cx="2535732" cy="21773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2">
              <a:extLst>
                <a:ext uri="{FF2B5EF4-FFF2-40B4-BE49-F238E27FC236}">
                  <a16:creationId xmlns:a16="http://schemas.microsoft.com/office/drawing/2014/main" id="{27682C37-7674-55CC-3739-AF2473EC49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27976" y="1904395"/>
              <a:ext cx="2130280" cy="1478665"/>
            </a:xfrm>
            <a:prstGeom prst="rect">
              <a:avLst/>
            </a:prstGeom>
            <a:noFill/>
            <a:extLst>
              <a:ext uri="{909E8E84-426E-40DD-AFC4-6F175D3DCCD1}">
                <a14:hiddenFill xmlns:a14="http://schemas.microsoft.com/office/drawing/2010/main">
                  <a:solidFill>
                    <a:srgbClr val="FFFFFF"/>
                  </a:solidFill>
                </a14:hiddenFill>
              </a:ext>
            </a:extLst>
          </p:spPr>
        </p:pic>
      </p:grpSp>
      <p:sp>
        <p:nvSpPr>
          <p:cNvPr id="6" name="Oval 5">
            <a:extLst>
              <a:ext uri="{FF2B5EF4-FFF2-40B4-BE49-F238E27FC236}">
                <a16:creationId xmlns:a16="http://schemas.microsoft.com/office/drawing/2014/main" id="{3756C8DE-A4BF-70A7-3051-0C29B03E83A3}"/>
              </a:ext>
            </a:extLst>
          </p:cNvPr>
          <p:cNvSpPr/>
          <p:nvPr/>
        </p:nvSpPr>
        <p:spPr>
          <a:xfrm>
            <a:off x="4853439" y="1253063"/>
            <a:ext cx="1644383" cy="1483018"/>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Topic</a:t>
            </a:r>
          </a:p>
        </p:txBody>
      </p:sp>
      <p:sp>
        <p:nvSpPr>
          <p:cNvPr id="7" name="Oval 6">
            <a:extLst>
              <a:ext uri="{FF2B5EF4-FFF2-40B4-BE49-F238E27FC236}">
                <a16:creationId xmlns:a16="http://schemas.microsoft.com/office/drawing/2014/main" id="{3D790FAB-C1BD-ECC1-9DF0-6EB7295D2018}"/>
              </a:ext>
            </a:extLst>
          </p:cNvPr>
          <p:cNvSpPr/>
          <p:nvPr/>
        </p:nvSpPr>
        <p:spPr>
          <a:xfrm>
            <a:off x="4240640" y="3272643"/>
            <a:ext cx="1293936" cy="1338840"/>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SQL</a:t>
            </a:r>
          </a:p>
        </p:txBody>
      </p:sp>
      <p:sp>
        <p:nvSpPr>
          <p:cNvPr id="8" name="Oval 7">
            <a:extLst>
              <a:ext uri="{FF2B5EF4-FFF2-40B4-BE49-F238E27FC236}">
                <a16:creationId xmlns:a16="http://schemas.microsoft.com/office/drawing/2014/main" id="{9AA5341B-FD34-3CEE-D2ED-65499448143A}"/>
              </a:ext>
            </a:extLst>
          </p:cNvPr>
          <p:cNvSpPr/>
          <p:nvPr/>
        </p:nvSpPr>
        <p:spPr>
          <a:xfrm>
            <a:off x="6294349" y="3800651"/>
            <a:ext cx="1293936" cy="1338840"/>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Azure</a:t>
            </a:r>
          </a:p>
        </p:txBody>
      </p:sp>
      <p:sp>
        <p:nvSpPr>
          <p:cNvPr id="9" name="Oval 8">
            <a:extLst>
              <a:ext uri="{FF2B5EF4-FFF2-40B4-BE49-F238E27FC236}">
                <a16:creationId xmlns:a16="http://schemas.microsoft.com/office/drawing/2014/main" id="{F565A7E5-2D67-BB0C-E611-85D230A5E59A}"/>
              </a:ext>
            </a:extLst>
          </p:cNvPr>
          <p:cNvSpPr/>
          <p:nvPr/>
        </p:nvSpPr>
        <p:spPr>
          <a:xfrm>
            <a:off x="7930416" y="2603223"/>
            <a:ext cx="1293936" cy="1338840"/>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Power BI</a:t>
            </a:r>
          </a:p>
        </p:txBody>
      </p:sp>
      <p:cxnSp>
        <p:nvCxnSpPr>
          <p:cNvPr id="10" name="Straight Arrow Connector 9">
            <a:extLst>
              <a:ext uri="{FF2B5EF4-FFF2-40B4-BE49-F238E27FC236}">
                <a16:creationId xmlns:a16="http://schemas.microsoft.com/office/drawing/2014/main" id="{1AA7B38A-0C5E-B358-2693-52A20A653CB4}"/>
              </a:ext>
            </a:extLst>
          </p:cNvPr>
          <p:cNvCxnSpPr>
            <a:stCxn id="24" idx="2"/>
          </p:cNvCxnSpPr>
          <p:nvPr/>
        </p:nvCxnSpPr>
        <p:spPr>
          <a:xfrm flipH="1">
            <a:off x="6294349" y="1191446"/>
            <a:ext cx="513399" cy="2685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6C1E813F-162C-AF92-D3A1-42DD730AE275}"/>
              </a:ext>
            </a:extLst>
          </p:cNvPr>
          <p:cNvSpPr txBox="1"/>
          <p:nvPr/>
        </p:nvSpPr>
        <p:spPr>
          <a:xfrm rot="19897232">
            <a:off x="5973243" y="849843"/>
            <a:ext cx="845103" cy="369332"/>
          </a:xfrm>
          <a:prstGeom prst="rect">
            <a:avLst/>
          </a:prstGeom>
          <a:noFill/>
        </p:spPr>
        <p:txBody>
          <a:bodyPr wrap="none" rtlCol="0">
            <a:spAutoFit/>
          </a:bodyPr>
          <a:lstStyle/>
          <a:p>
            <a:r>
              <a:rPr lang="en-US" dirty="0"/>
              <a:t>covers</a:t>
            </a:r>
          </a:p>
        </p:txBody>
      </p:sp>
      <p:cxnSp>
        <p:nvCxnSpPr>
          <p:cNvPr id="12" name="Straight Arrow Connector 11">
            <a:extLst>
              <a:ext uri="{FF2B5EF4-FFF2-40B4-BE49-F238E27FC236}">
                <a16:creationId xmlns:a16="http://schemas.microsoft.com/office/drawing/2014/main" id="{175EF666-DF40-9081-0BD1-EF419C194668}"/>
              </a:ext>
            </a:extLst>
          </p:cNvPr>
          <p:cNvCxnSpPr>
            <a:cxnSpLocks/>
            <a:stCxn id="7" idx="0"/>
            <a:endCxn id="6" idx="3"/>
          </p:cNvCxnSpPr>
          <p:nvPr/>
        </p:nvCxnSpPr>
        <p:spPr>
          <a:xfrm flipV="1">
            <a:off x="4887608" y="2518898"/>
            <a:ext cx="206645" cy="7537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12D2633D-FFA2-51A3-D38C-7D759AFBA24A}"/>
              </a:ext>
            </a:extLst>
          </p:cNvPr>
          <p:cNvCxnSpPr>
            <a:cxnSpLocks/>
            <a:stCxn id="8" idx="1"/>
            <a:endCxn id="6" idx="4"/>
          </p:cNvCxnSpPr>
          <p:nvPr/>
        </p:nvCxnSpPr>
        <p:spPr>
          <a:xfrm flipH="1" flipV="1">
            <a:off x="5675631" y="2736081"/>
            <a:ext cx="808211" cy="12606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1E4655FA-6F0C-F66B-4B10-86F49F21D36F}"/>
              </a:ext>
            </a:extLst>
          </p:cNvPr>
          <p:cNvCxnSpPr>
            <a:stCxn id="9" idx="2"/>
            <a:endCxn id="6" idx="5"/>
          </p:cNvCxnSpPr>
          <p:nvPr/>
        </p:nvCxnSpPr>
        <p:spPr>
          <a:xfrm flipH="1" flipV="1">
            <a:off x="6257008" y="2518898"/>
            <a:ext cx="1673408" cy="7537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CA888FA6-280E-F840-92FB-B136D48011BB}"/>
              </a:ext>
            </a:extLst>
          </p:cNvPr>
          <p:cNvSpPr/>
          <p:nvPr/>
        </p:nvSpPr>
        <p:spPr>
          <a:xfrm>
            <a:off x="1821116" y="4802521"/>
            <a:ext cx="1406178" cy="142923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You!</a:t>
            </a:r>
          </a:p>
        </p:txBody>
      </p:sp>
      <p:cxnSp>
        <p:nvCxnSpPr>
          <p:cNvPr id="16" name="Straight Arrow Connector 15">
            <a:extLst>
              <a:ext uri="{FF2B5EF4-FFF2-40B4-BE49-F238E27FC236}">
                <a16:creationId xmlns:a16="http://schemas.microsoft.com/office/drawing/2014/main" id="{8D16199F-6F36-7674-8097-B1C4EFF17940}"/>
              </a:ext>
            </a:extLst>
          </p:cNvPr>
          <p:cNvCxnSpPr>
            <a:cxnSpLocks/>
          </p:cNvCxnSpPr>
          <p:nvPr/>
        </p:nvCxnSpPr>
        <p:spPr>
          <a:xfrm flipV="1">
            <a:off x="3228959" y="4954025"/>
            <a:ext cx="3256548" cy="5737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15DD151E-21D6-7EE3-2315-6D493C10142A}"/>
              </a:ext>
            </a:extLst>
          </p:cNvPr>
          <p:cNvSpPr txBox="1"/>
          <p:nvPr/>
        </p:nvSpPr>
        <p:spPr>
          <a:xfrm rot="21031415">
            <a:off x="3679269" y="4933986"/>
            <a:ext cx="1510350" cy="369332"/>
          </a:xfrm>
          <a:prstGeom prst="rect">
            <a:avLst/>
          </a:prstGeom>
          <a:noFill/>
        </p:spPr>
        <p:txBody>
          <a:bodyPr wrap="none" rtlCol="0">
            <a:spAutoFit/>
          </a:bodyPr>
          <a:lstStyle/>
          <a:p>
            <a:r>
              <a:rPr lang="en-US" dirty="0"/>
              <a:t>Interested in</a:t>
            </a:r>
          </a:p>
        </p:txBody>
      </p:sp>
      <p:sp>
        <p:nvSpPr>
          <p:cNvPr id="18" name="TextBox 17">
            <a:extLst>
              <a:ext uri="{FF2B5EF4-FFF2-40B4-BE49-F238E27FC236}">
                <a16:creationId xmlns:a16="http://schemas.microsoft.com/office/drawing/2014/main" id="{821ADD73-6845-B04C-7A9C-202FD336384E}"/>
              </a:ext>
            </a:extLst>
          </p:cNvPr>
          <p:cNvSpPr txBox="1"/>
          <p:nvPr/>
        </p:nvSpPr>
        <p:spPr>
          <a:xfrm rot="17575755">
            <a:off x="4540879" y="2747577"/>
            <a:ext cx="534121" cy="369332"/>
          </a:xfrm>
          <a:prstGeom prst="rect">
            <a:avLst/>
          </a:prstGeom>
          <a:noFill/>
        </p:spPr>
        <p:txBody>
          <a:bodyPr wrap="none" rtlCol="0">
            <a:spAutoFit/>
          </a:bodyPr>
          <a:lstStyle/>
          <a:p>
            <a:r>
              <a:rPr lang="en-US" dirty="0"/>
              <a:t>is a</a:t>
            </a:r>
          </a:p>
        </p:txBody>
      </p:sp>
      <p:sp>
        <p:nvSpPr>
          <p:cNvPr id="19" name="TextBox 18">
            <a:extLst>
              <a:ext uri="{FF2B5EF4-FFF2-40B4-BE49-F238E27FC236}">
                <a16:creationId xmlns:a16="http://schemas.microsoft.com/office/drawing/2014/main" id="{1BFDC7AD-16D6-B2B7-344B-1F12D14872DC}"/>
              </a:ext>
            </a:extLst>
          </p:cNvPr>
          <p:cNvSpPr txBox="1"/>
          <p:nvPr/>
        </p:nvSpPr>
        <p:spPr>
          <a:xfrm rot="1363884">
            <a:off x="6964684" y="2530668"/>
            <a:ext cx="534121" cy="369332"/>
          </a:xfrm>
          <a:prstGeom prst="rect">
            <a:avLst/>
          </a:prstGeom>
          <a:noFill/>
        </p:spPr>
        <p:txBody>
          <a:bodyPr wrap="none" rtlCol="0">
            <a:spAutoFit/>
          </a:bodyPr>
          <a:lstStyle/>
          <a:p>
            <a:r>
              <a:rPr lang="en-US" dirty="0"/>
              <a:t>is a</a:t>
            </a:r>
          </a:p>
        </p:txBody>
      </p:sp>
      <p:sp>
        <p:nvSpPr>
          <p:cNvPr id="20" name="TextBox 19">
            <a:extLst>
              <a:ext uri="{FF2B5EF4-FFF2-40B4-BE49-F238E27FC236}">
                <a16:creationId xmlns:a16="http://schemas.microsoft.com/office/drawing/2014/main" id="{6079482E-3025-22AC-35A1-F6EADEF219E4}"/>
              </a:ext>
            </a:extLst>
          </p:cNvPr>
          <p:cNvSpPr txBox="1"/>
          <p:nvPr/>
        </p:nvSpPr>
        <p:spPr>
          <a:xfrm rot="3408980">
            <a:off x="5956094" y="2920455"/>
            <a:ext cx="534121" cy="369332"/>
          </a:xfrm>
          <a:prstGeom prst="rect">
            <a:avLst/>
          </a:prstGeom>
          <a:noFill/>
        </p:spPr>
        <p:txBody>
          <a:bodyPr wrap="none" rtlCol="0">
            <a:spAutoFit/>
          </a:bodyPr>
          <a:lstStyle/>
          <a:p>
            <a:r>
              <a:rPr lang="en-US" dirty="0"/>
              <a:t>is a</a:t>
            </a:r>
          </a:p>
        </p:txBody>
      </p:sp>
      <p:sp>
        <p:nvSpPr>
          <p:cNvPr id="21" name="Oval 20">
            <a:extLst>
              <a:ext uri="{FF2B5EF4-FFF2-40B4-BE49-F238E27FC236}">
                <a16:creationId xmlns:a16="http://schemas.microsoft.com/office/drawing/2014/main" id="{E791294A-5DCF-0AB1-9F7A-D0C49E8080D6}"/>
              </a:ext>
            </a:extLst>
          </p:cNvPr>
          <p:cNvSpPr/>
          <p:nvPr/>
        </p:nvSpPr>
        <p:spPr>
          <a:xfrm>
            <a:off x="8829637" y="5308681"/>
            <a:ext cx="1127888" cy="1097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This talk!</a:t>
            </a:r>
          </a:p>
        </p:txBody>
      </p:sp>
      <p:cxnSp>
        <p:nvCxnSpPr>
          <p:cNvPr id="22" name="Straight Arrow Connector 21">
            <a:extLst>
              <a:ext uri="{FF2B5EF4-FFF2-40B4-BE49-F238E27FC236}">
                <a16:creationId xmlns:a16="http://schemas.microsoft.com/office/drawing/2014/main" id="{E039C3AF-E1A1-D909-8FE6-9247678D658E}"/>
              </a:ext>
            </a:extLst>
          </p:cNvPr>
          <p:cNvCxnSpPr>
            <a:cxnSpLocks/>
            <a:stCxn id="8" idx="5"/>
            <a:endCxn id="21" idx="2"/>
          </p:cNvCxnSpPr>
          <p:nvPr/>
        </p:nvCxnSpPr>
        <p:spPr>
          <a:xfrm>
            <a:off x="7398792" y="4943422"/>
            <a:ext cx="1430845" cy="9138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4CFBB414-D4A1-EAD2-CFC8-56987AE6787C}"/>
              </a:ext>
            </a:extLst>
          </p:cNvPr>
          <p:cNvSpPr txBox="1"/>
          <p:nvPr/>
        </p:nvSpPr>
        <p:spPr>
          <a:xfrm rot="1994248">
            <a:off x="7672006" y="4947969"/>
            <a:ext cx="1069994" cy="369332"/>
          </a:xfrm>
          <a:prstGeom prst="rect">
            <a:avLst/>
          </a:prstGeom>
          <a:noFill/>
        </p:spPr>
        <p:txBody>
          <a:bodyPr wrap="square" rtlCol="0">
            <a:spAutoFit/>
          </a:bodyPr>
          <a:lstStyle/>
          <a:p>
            <a:r>
              <a:rPr lang="en-US" dirty="0"/>
              <a:t>contains</a:t>
            </a:r>
          </a:p>
        </p:txBody>
      </p:sp>
      <p:sp>
        <p:nvSpPr>
          <p:cNvPr id="26" name="Content Placeholder 8">
            <a:extLst>
              <a:ext uri="{FF2B5EF4-FFF2-40B4-BE49-F238E27FC236}">
                <a16:creationId xmlns:a16="http://schemas.microsoft.com/office/drawing/2014/main" id="{48E272CE-B59A-49B6-BBAD-58DE016E4000}"/>
              </a:ext>
            </a:extLst>
          </p:cNvPr>
          <p:cNvSpPr txBox="1">
            <a:spLocks/>
          </p:cNvSpPr>
          <p:nvPr/>
        </p:nvSpPr>
        <p:spPr>
          <a:xfrm>
            <a:off x="470922" y="1776549"/>
            <a:ext cx="3711152" cy="2534194"/>
          </a:xfrm>
          <a:prstGeom prst="rect">
            <a:avLst/>
          </a:prstGeom>
        </p:spPr>
        <p:txBody>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dirty="0"/>
              <a:t>Vertices – nodes - entities</a:t>
            </a:r>
          </a:p>
          <a:p>
            <a:pPr lvl="1"/>
            <a:r>
              <a:rPr lang="en-US" dirty="0"/>
              <a:t>Can have properties</a:t>
            </a:r>
          </a:p>
          <a:p>
            <a:r>
              <a:rPr lang="en-US" dirty="0"/>
              <a:t>Edges - relationships</a:t>
            </a:r>
          </a:p>
          <a:p>
            <a:pPr lvl="1"/>
            <a:r>
              <a:rPr lang="en-US" dirty="0"/>
              <a:t>Pay close attention to direction</a:t>
            </a:r>
          </a:p>
          <a:p>
            <a:pPr lvl="1"/>
            <a:r>
              <a:rPr lang="en-US" dirty="0"/>
              <a:t>Can have properties</a:t>
            </a:r>
          </a:p>
          <a:p>
            <a:r>
              <a:rPr lang="en-US" dirty="0"/>
              <a:t>Graph</a:t>
            </a:r>
          </a:p>
        </p:txBody>
      </p:sp>
      <p:sp>
        <p:nvSpPr>
          <p:cNvPr id="27" name="Title 1">
            <a:extLst>
              <a:ext uri="{FF2B5EF4-FFF2-40B4-BE49-F238E27FC236}">
                <a16:creationId xmlns:a16="http://schemas.microsoft.com/office/drawing/2014/main" id="{DA28F378-9B1A-4EB2-D3BE-4B74C697FEAA}"/>
              </a:ext>
            </a:extLst>
          </p:cNvPr>
          <p:cNvSpPr>
            <a:spLocks noGrp="1"/>
          </p:cNvSpPr>
          <p:nvPr>
            <p:ph type="title"/>
          </p:nvPr>
        </p:nvSpPr>
        <p:spPr>
          <a:xfrm>
            <a:off x="428404" y="138975"/>
            <a:ext cx="8596668" cy="813708"/>
          </a:xfrm>
        </p:spPr>
        <p:txBody>
          <a:bodyPr/>
          <a:lstStyle/>
          <a:p>
            <a:r>
              <a:rPr lang="en-US" dirty="0"/>
              <a:t>Terminology</a:t>
            </a:r>
          </a:p>
        </p:txBody>
      </p:sp>
    </p:spTree>
    <p:extLst>
      <p:ext uri="{BB962C8B-B14F-4D97-AF65-F5344CB8AC3E}">
        <p14:creationId xmlns:p14="http://schemas.microsoft.com/office/powerpoint/2010/main" val="3498183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fade">
                                      <p:cBhvr>
                                        <p:cTn id="16" dur="500"/>
                                        <p:tgtEl>
                                          <p:spTgt spid="2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500"/>
                                        <p:tgtEl>
                                          <p:spTgt spid="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500"/>
                                        <p:tgtEl>
                                          <p:spTgt spid="9"/>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26">
                                            <p:txEl>
                                              <p:pRg st="2" end="2"/>
                                            </p:txEl>
                                          </p:spTgt>
                                        </p:tgtEl>
                                        <p:attrNameLst>
                                          <p:attrName>style.visibility</p:attrName>
                                        </p:attrNameLst>
                                      </p:cBhvr>
                                      <p:to>
                                        <p:strVal val="visible"/>
                                      </p:to>
                                    </p:set>
                                    <p:animEffect transition="in" filter="fade">
                                      <p:cBhvr>
                                        <p:cTn id="33" dur="500"/>
                                        <p:tgtEl>
                                          <p:spTgt spid="26">
                                            <p:txEl>
                                              <p:pRg st="2" end="2"/>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26">
                                            <p:txEl>
                                              <p:pRg st="3" end="3"/>
                                            </p:txEl>
                                          </p:spTgt>
                                        </p:tgtEl>
                                        <p:attrNameLst>
                                          <p:attrName>style.visibility</p:attrName>
                                        </p:attrNameLst>
                                      </p:cBhvr>
                                      <p:to>
                                        <p:strVal val="visible"/>
                                      </p:to>
                                    </p:set>
                                    <p:animEffect transition="in" filter="fade">
                                      <p:cBhvr>
                                        <p:cTn id="36" dur="500"/>
                                        <p:tgtEl>
                                          <p:spTgt spid="26">
                                            <p:txEl>
                                              <p:pRg st="3" end="3"/>
                                            </p:txEl>
                                          </p:spTgt>
                                        </p:tgtEl>
                                      </p:cBhvr>
                                    </p:animEffect>
                                  </p:childTnLst>
                                </p:cTn>
                              </p:par>
                              <p:par>
                                <p:cTn id="37" presetID="10" presetClass="entr" presetSubtype="0" fill="hold" nodeType="withEffect">
                                  <p:stCondLst>
                                    <p:cond delay="0"/>
                                  </p:stCondLst>
                                  <p:childTnLst>
                                    <p:set>
                                      <p:cBhvr>
                                        <p:cTn id="38" dur="1" fill="hold">
                                          <p:stCondLst>
                                            <p:cond delay="0"/>
                                          </p:stCondLst>
                                        </p:cTn>
                                        <p:tgtEl>
                                          <p:spTgt spid="26">
                                            <p:txEl>
                                              <p:pRg st="4" end="4"/>
                                            </p:txEl>
                                          </p:spTgt>
                                        </p:tgtEl>
                                        <p:attrNameLst>
                                          <p:attrName>style.visibility</p:attrName>
                                        </p:attrNameLst>
                                      </p:cBhvr>
                                      <p:to>
                                        <p:strVal val="visible"/>
                                      </p:to>
                                    </p:set>
                                    <p:animEffect transition="in" filter="fade">
                                      <p:cBhvr>
                                        <p:cTn id="39" dur="500"/>
                                        <p:tgtEl>
                                          <p:spTgt spid="26">
                                            <p:txEl>
                                              <p:pRg st="4" end="4"/>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8"/>
                                        </p:tgtEl>
                                        <p:attrNameLst>
                                          <p:attrName>style.visibility</p:attrName>
                                        </p:attrNameLst>
                                      </p:cBhvr>
                                      <p:to>
                                        <p:strVal val="visible"/>
                                      </p:to>
                                    </p:set>
                                    <p:animEffect transition="in" filter="fade">
                                      <p:cBhvr>
                                        <p:cTn id="42" dur="500"/>
                                        <p:tgtEl>
                                          <p:spTgt spid="18"/>
                                        </p:tgtEl>
                                      </p:cBhvr>
                                    </p:animEffect>
                                  </p:childTnLst>
                                </p:cTn>
                              </p:par>
                              <p:par>
                                <p:cTn id="43" presetID="10" presetClass="entr" presetSubtype="0" fill="hold" nodeType="withEffect">
                                  <p:stCondLst>
                                    <p:cond delay="0"/>
                                  </p:stCondLst>
                                  <p:childTnLst>
                                    <p:set>
                                      <p:cBhvr>
                                        <p:cTn id="44" dur="1" fill="hold">
                                          <p:stCondLst>
                                            <p:cond delay="0"/>
                                          </p:stCondLst>
                                        </p:cTn>
                                        <p:tgtEl>
                                          <p:spTgt spid="12"/>
                                        </p:tgtEl>
                                        <p:attrNameLst>
                                          <p:attrName>style.visibility</p:attrName>
                                        </p:attrNameLst>
                                      </p:cBhvr>
                                      <p:to>
                                        <p:strVal val="visible"/>
                                      </p:to>
                                    </p:set>
                                    <p:animEffect transition="in" filter="fade">
                                      <p:cBhvr>
                                        <p:cTn id="45" dur="500"/>
                                        <p:tgtEl>
                                          <p:spTgt spid="12"/>
                                        </p:tgtEl>
                                      </p:cBhvr>
                                    </p:animEffect>
                                  </p:childTnLst>
                                </p:cTn>
                              </p:par>
                              <p:par>
                                <p:cTn id="46" presetID="10" presetClass="entr" presetSubtype="0" fill="hold" nodeType="withEffect">
                                  <p:stCondLst>
                                    <p:cond delay="0"/>
                                  </p:stCondLst>
                                  <p:childTnLst>
                                    <p:set>
                                      <p:cBhvr>
                                        <p:cTn id="47" dur="1" fill="hold">
                                          <p:stCondLst>
                                            <p:cond delay="0"/>
                                          </p:stCondLst>
                                        </p:cTn>
                                        <p:tgtEl>
                                          <p:spTgt spid="13"/>
                                        </p:tgtEl>
                                        <p:attrNameLst>
                                          <p:attrName>style.visibility</p:attrName>
                                        </p:attrNameLst>
                                      </p:cBhvr>
                                      <p:to>
                                        <p:strVal val="visible"/>
                                      </p:to>
                                    </p:set>
                                    <p:animEffect transition="in" filter="fade">
                                      <p:cBhvr>
                                        <p:cTn id="48" dur="500"/>
                                        <p:tgtEl>
                                          <p:spTgt spid="13"/>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20"/>
                                        </p:tgtEl>
                                        <p:attrNameLst>
                                          <p:attrName>style.visibility</p:attrName>
                                        </p:attrNameLst>
                                      </p:cBhvr>
                                      <p:to>
                                        <p:strVal val="visible"/>
                                      </p:to>
                                    </p:set>
                                    <p:animEffect transition="in" filter="fade">
                                      <p:cBhvr>
                                        <p:cTn id="51" dur="500"/>
                                        <p:tgtEl>
                                          <p:spTgt spid="20"/>
                                        </p:tgtEl>
                                      </p:cBhvr>
                                    </p:animEffect>
                                  </p:childTnLst>
                                </p:cTn>
                              </p:par>
                              <p:par>
                                <p:cTn id="52" presetID="10" presetClass="entr" presetSubtype="0" fill="hold" nodeType="withEffect">
                                  <p:stCondLst>
                                    <p:cond delay="0"/>
                                  </p:stCondLst>
                                  <p:childTnLst>
                                    <p:set>
                                      <p:cBhvr>
                                        <p:cTn id="53" dur="1" fill="hold">
                                          <p:stCondLst>
                                            <p:cond delay="0"/>
                                          </p:stCondLst>
                                        </p:cTn>
                                        <p:tgtEl>
                                          <p:spTgt spid="14"/>
                                        </p:tgtEl>
                                        <p:attrNameLst>
                                          <p:attrName>style.visibility</p:attrName>
                                        </p:attrNameLst>
                                      </p:cBhvr>
                                      <p:to>
                                        <p:strVal val="visible"/>
                                      </p:to>
                                    </p:set>
                                    <p:animEffect transition="in" filter="fade">
                                      <p:cBhvr>
                                        <p:cTn id="54" dur="500"/>
                                        <p:tgtEl>
                                          <p:spTgt spid="14"/>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19"/>
                                        </p:tgtEl>
                                        <p:attrNameLst>
                                          <p:attrName>style.visibility</p:attrName>
                                        </p:attrNameLst>
                                      </p:cBhvr>
                                      <p:to>
                                        <p:strVal val="visible"/>
                                      </p:to>
                                    </p:set>
                                    <p:animEffect transition="in" filter="fade">
                                      <p:cBhvr>
                                        <p:cTn id="57" dur="500"/>
                                        <p:tgtEl>
                                          <p:spTgt spid="19"/>
                                        </p:tgtEl>
                                      </p:cBhvr>
                                    </p:animEffect>
                                  </p:childTnLst>
                                </p:cTn>
                              </p:par>
                              <p:par>
                                <p:cTn id="58" presetID="10" presetClass="entr" presetSubtype="0" fill="hold" nodeType="withEffect">
                                  <p:stCondLst>
                                    <p:cond delay="0"/>
                                  </p:stCondLst>
                                  <p:childTnLst>
                                    <p:set>
                                      <p:cBhvr>
                                        <p:cTn id="59" dur="1" fill="hold">
                                          <p:stCondLst>
                                            <p:cond delay="0"/>
                                          </p:stCondLst>
                                        </p:cTn>
                                        <p:tgtEl>
                                          <p:spTgt spid="10"/>
                                        </p:tgtEl>
                                        <p:attrNameLst>
                                          <p:attrName>style.visibility</p:attrName>
                                        </p:attrNameLst>
                                      </p:cBhvr>
                                      <p:to>
                                        <p:strVal val="visible"/>
                                      </p:to>
                                    </p:set>
                                    <p:animEffect transition="in" filter="fade">
                                      <p:cBhvr>
                                        <p:cTn id="60" dur="500"/>
                                        <p:tgtEl>
                                          <p:spTgt spid="10"/>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11"/>
                                        </p:tgtEl>
                                        <p:attrNameLst>
                                          <p:attrName>style.visibility</p:attrName>
                                        </p:attrNameLst>
                                      </p:cBhvr>
                                      <p:to>
                                        <p:strVal val="visible"/>
                                      </p:to>
                                    </p:set>
                                    <p:animEffect transition="in" filter="fade">
                                      <p:cBhvr>
                                        <p:cTn id="63" dur="500"/>
                                        <p:tgtEl>
                                          <p:spTgt spid="11"/>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17"/>
                                        </p:tgtEl>
                                        <p:attrNameLst>
                                          <p:attrName>style.visibility</p:attrName>
                                        </p:attrNameLst>
                                      </p:cBhvr>
                                      <p:to>
                                        <p:strVal val="visible"/>
                                      </p:to>
                                    </p:set>
                                    <p:animEffect transition="in" filter="fade">
                                      <p:cBhvr>
                                        <p:cTn id="66" dur="500"/>
                                        <p:tgtEl>
                                          <p:spTgt spid="17"/>
                                        </p:tgtEl>
                                      </p:cBhvr>
                                    </p:animEffect>
                                  </p:childTnLst>
                                </p:cTn>
                              </p:par>
                              <p:par>
                                <p:cTn id="67" presetID="10" presetClass="entr" presetSubtype="0" fill="hold" nodeType="withEffect">
                                  <p:stCondLst>
                                    <p:cond delay="0"/>
                                  </p:stCondLst>
                                  <p:childTnLst>
                                    <p:set>
                                      <p:cBhvr>
                                        <p:cTn id="68" dur="1" fill="hold">
                                          <p:stCondLst>
                                            <p:cond delay="0"/>
                                          </p:stCondLst>
                                        </p:cTn>
                                        <p:tgtEl>
                                          <p:spTgt spid="16"/>
                                        </p:tgtEl>
                                        <p:attrNameLst>
                                          <p:attrName>style.visibility</p:attrName>
                                        </p:attrNameLst>
                                      </p:cBhvr>
                                      <p:to>
                                        <p:strVal val="visible"/>
                                      </p:to>
                                    </p:set>
                                    <p:animEffect transition="in" filter="fade">
                                      <p:cBhvr>
                                        <p:cTn id="69" dur="500"/>
                                        <p:tgtEl>
                                          <p:spTgt spid="16"/>
                                        </p:tgtEl>
                                      </p:cBhvr>
                                    </p:animEffect>
                                  </p:childTnLst>
                                </p:cTn>
                              </p:par>
                              <p:par>
                                <p:cTn id="70" presetID="10" presetClass="entr" presetSubtype="0" fill="hold" nodeType="withEffect">
                                  <p:stCondLst>
                                    <p:cond delay="0"/>
                                  </p:stCondLst>
                                  <p:childTnLst>
                                    <p:set>
                                      <p:cBhvr>
                                        <p:cTn id="71" dur="1" fill="hold">
                                          <p:stCondLst>
                                            <p:cond delay="0"/>
                                          </p:stCondLst>
                                        </p:cTn>
                                        <p:tgtEl>
                                          <p:spTgt spid="22"/>
                                        </p:tgtEl>
                                        <p:attrNameLst>
                                          <p:attrName>style.visibility</p:attrName>
                                        </p:attrNameLst>
                                      </p:cBhvr>
                                      <p:to>
                                        <p:strVal val="visible"/>
                                      </p:to>
                                    </p:set>
                                    <p:animEffect transition="in" filter="fade">
                                      <p:cBhvr>
                                        <p:cTn id="72" dur="500"/>
                                        <p:tgtEl>
                                          <p:spTgt spid="22"/>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23"/>
                                        </p:tgtEl>
                                        <p:attrNameLst>
                                          <p:attrName>style.visibility</p:attrName>
                                        </p:attrNameLst>
                                      </p:cBhvr>
                                      <p:to>
                                        <p:strVal val="visible"/>
                                      </p:to>
                                    </p:set>
                                    <p:animEffect transition="in" filter="fade">
                                      <p:cBhvr>
                                        <p:cTn id="75" dur="500"/>
                                        <p:tgtEl>
                                          <p:spTgt spid="23"/>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nodeType="clickEffect">
                                  <p:stCondLst>
                                    <p:cond delay="0"/>
                                  </p:stCondLst>
                                  <p:childTnLst>
                                    <p:set>
                                      <p:cBhvr>
                                        <p:cTn id="79" dur="1" fill="hold">
                                          <p:stCondLst>
                                            <p:cond delay="0"/>
                                          </p:stCondLst>
                                        </p:cTn>
                                        <p:tgtEl>
                                          <p:spTgt spid="26">
                                            <p:txEl>
                                              <p:pRg st="5" end="5"/>
                                            </p:txEl>
                                          </p:spTgt>
                                        </p:tgtEl>
                                        <p:attrNameLst>
                                          <p:attrName>style.visibility</p:attrName>
                                        </p:attrNameLst>
                                      </p:cBhvr>
                                      <p:to>
                                        <p:strVal val="visible"/>
                                      </p:to>
                                    </p:set>
                                    <p:animEffect transition="in" filter="fade">
                                      <p:cBhvr>
                                        <p:cTn id="80" dur="500"/>
                                        <p:tgtEl>
                                          <p:spTgt spid="2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1" grpId="0"/>
      <p:bldP spid="15" grpId="0" animBg="1"/>
      <p:bldP spid="17" grpId="0"/>
      <p:bldP spid="18" grpId="0"/>
      <p:bldP spid="19" grpId="0"/>
      <p:bldP spid="20" grpId="0"/>
      <p:bldP spid="21" grpId="0" animBg="1"/>
      <p:bldP spid="23" grpId="0"/>
      <p:bldP spid="26"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a:extLst>
              <a:ext uri="{FF2B5EF4-FFF2-40B4-BE49-F238E27FC236}">
                <a16:creationId xmlns:a16="http://schemas.microsoft.com/office/drawing/2014/main" id="{F8FAEED9-1ECD-45F9-87A0-9394BAEABB79}"/>
              </a:ext>
            </a:extLst>
          </p:cNvPr>
          <p:cNvSpPr>
            <a:spLocks noGrp="1"/>
          </p:cNvSpPr>
          <p:nvPr>
            <p:ph type="title"/>
          </p:nvPr>
        </p:nvSpPr>
        <p:spPr/>
        <p:txBody>
          <a:bodyPr>
            <a:normAutofit/>
          </a:bodyPr>
          <a:lstStyle/>
          <a:p>
            <a:r>
              <a:rPr lang="en-US" sz="4000" dirty="0"/>
              <a:t>Thank You!</a:t>
            </a:r>
          </a:p>
        </p:txBody>
      </p:sp>
      <p:sp>
        <p:nvSpPr>
          <p:cNvPr id="23" name="Subtitle 22">
            <a:extLst>
              <a:ext uri="{FF2B5EF4-FFF2-40B4-BE49-F238E27FC236}">
                <a16:creationId xmlns:a16="http://schemas.microsoft.com/office/drawing/2014/main" id="{8E5E4638-9BCB-4C2E-914F-CC868E2020D5}"/>
              </a:ext>
            </a:extLst>
          </p:cNvPr>
          <p:cNvSpPr>
            <a:spLocks noGrp="1"/>
          </p:cNvSpPr>
          <p:nvPr>
            <p:ph type="body" sz="half" idx="2"/>
          </p:nvPr>
        </p:nvSpPr>
        <p:spPr>
          <a:xfrm>
            <a:off x="677334" y="3256130"/>
            <a:ext cx="4634086" cy="2861206"/>
          </a:xfrm>
        </p:spPr>
        <p:txBody>
          <a:bodyPr>
            <a:noAutofit/>
          </a:bodyPr>
          <a:lstStyle/>
          <a:p>
            <a:r>
              <a:rPr lang="en-US" sz="1800" dirty="0"/>
              <a:t>Sarah Dutkiewicz</a:t>
            </a:r>
          </a:p>
          <a:p>
            <a:r>
              <a:rPr lang="en-US" sz="1800" dirty="0"/>
              <a:t>sarah@cletechconsulting.com</a:t>
            </a:r>
          </a:p>
          <a:p>
            <a:r>
              <a:rPr lang="en-US" sz="1800" dirty="0"/>
              <a:t>Data Blog: </a:t>
            </a:r>
            <a:r>
              <a:rPr lang="en-US" sz="1800" dirty="0">
                <a:hlinkClick r:id="rId2"/>
              </a:rPr>
              <a:t>https://data-adventurer.com</a:t>
            </a:r>
            <a:endParaRPr lang="en-US" sz="1800" dirty="0"/>
          </a:p>
          <a:p>
            <a:r>
              <a:rPr lang="en-US" sz="1800" dirty="0"/>
              <a:t>Dev Blog: </a:t>
            </a:r>
            <a:r>
              <a:rPr lang="en-US" sz="1800" dirty="0">
                <a:hlinkClick r:id="rId3"/>
              </a:rPr>
              <a:t>https://sadukie.com</a:t>
            </a:r>
            <a:endParaRPr lang="en-US" sz="1800" dirty="0"/>
          </a:p>
          <a:p>
            <a:r>
              <a:rPr lang="en-US" sz="1800" dirty="0"/>
              <a:t>Twitter: </a:t>
            </a:r>
            <a:r>
              <a:rPr lang="en-US" sz="1800" dirty="0">
                <a:hlinkClick r:id="rId4"/>
              </a:rPr>
              <a:t>https://twitter.com/sadukie</a:t>
            </a:r>
            <a:endParaRPr lang="en-US" sz="1800" dirty="0"/>
          </a:p>
          <a:p>
            <a:r>
              <a:rPr lang="en-US" sz="1800" dirty="0"/>
              <a:t>LinkedIn: </a:t>
            </a:r>
            <a:r>
              <a:rPr lang="en-US" sz="1800" dirty="0">
                <a:hlinkClick r:id="rId5"/>
              </a:rPr>
              <a:t>https://linkedin.com/in/sadukie</a:t>
            </a:r>
            <a:endParaRPr lang="en-US" sz="1800" dirty="0"/>
          </a:p>
          <a:p>
            <a:endParaRPr lang="en-US" sz="1800" dirty="0"/>
          </a:p>
          <a:p>
            <a:endParaRPr lang="en-US" sz="1800" dirty="0"/>
          </a:p>
        </p:txBody>
      </p:sp>
      <p:pic>
        <p:nvPicPr>
          <p:cNvPr id="4" name="Picture 2">
            <a:extLst>
              <a:ext uri="{FF2B5EF4-FFF2-40B4-BE49-F238E27FC236}">
                <a16:creationId xmlns:a16="http://schemas.microsoft.com/office/drawing/2014/main" id="{3567F428-E60E-F484-3318-8436369E86F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93373" y="1369532"/>
            <a:ext cx="4857750" cy="337185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0F4F17E8-7473-BCB1-1D46-656119C304A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568553" y="1698171"/>
            <a:ext cx="510770" cy="510770"/>
          </a:xfrm>
          <a:prstGeom prst="rect">
            <a:avLst/>
          </a:prstGeom>
        </p:spPr>
      </p:pic>
    </p:spTree>
    <p:extLst>
      <p:ext uri="{BB962C8B-B14F-4D97-AF65-F5344CB8AC3E}">
        <p14:creationId xmlns:p14="http://schemas.microsoft.com/office/powerpoint/2010/main" val="32477988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D6D7D5-15DC-DCB5-4F97-E9765B8ABF55}"/>
              </a:ext>
            </a:extLst>
          </p:cNvPr>
          <p:cNvSpPr>
            <a:spLocks noGrp="1"/>
          </p:cNvSpPr>
          <p:nvPr>
            <p:ph type="title"/>
          </p:nvPr>
        </p:nvSpPr>
        <p:spPr/>
        <p:txBody>
          <a:bodyPr/>
          <a:lstStyle/>
          <a:p>
            <a:r>
              <a:rPr lang="en-US" dirty="0"/>
              <a:t>Relationship Direction - In</a:t>
            </a:r>
          </a:p>
        </p:txBody>
      </p:sp>
      <p:sp>
        <p:nvSpPr>
          <p:cNvPr id="23" name="Oval 22">
            <a:extLst>
              <a:ext uri="{FF2B5EF4-FFF2-40B4-BE49-F238E27FC236}">
                <a16:creationId xmlns:a16="http://schemas.microsoft.com/office/drawing/2014/main" id="{FA0B4E38-B68A-1E5E-BC75-137D4AC0F0FB}"/>
              </a:ext>
            </a:extLst>
          </p:cNvPr>
          <p:cNvSpPr/>
          <p:nvPr/>
        </p:nvSpPr>
        <p:spPr>
          <a:xfrm>
            <a:off x="5498271" y="1930400"/>
            <a:ext cx="1644383" cy="1483018"/>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Topic</a:t>
            </a:r>
          </a:p>
        </p:txBody>
      </p:sp>
      <p:cxnSp>
        <p:nvCxnSpPr>
          <p:cNvPr id="31" name="Straight Arrow Connector 30">
            <a:extLst>
              <a:ext uri="{FF2B5EF4-FFF2-40B4-BE49-F238E27FC236}">
                <a16:creationId xmlns:a16="http://schemas.microsoft.com/office/drawing/2014/main" id="{B4BD54EC-035B-B10A-E121-AF046EE83DB2}"/>
              </a:ext>
            </a:extLst>
          </p:cNvPr>
          <p:cNvCxnSpPr>
            <a:cxnSpLocks/>
            <a:endCxn id="23" idx="3"/>
          </p:cNvCxnSpPr>
          <p:nvPr/>
        </p:nvCxnSpPr>
        <p:spPr>
          <a:xfrm flipV="1">
            <a:off x="5498271" y="3196235"/>
            <a:ext cx="240814" cy="7537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9857561E-5B56-AAAC-638F-07980928E933}"/>
              </a:ext>
            </a:extLst>
          </p:cNvPr>
          <p:cNvCxnSpPr>
            <a:cxnSpLocks/>
            <a:endCxn id="23" idx="4"/>
          </p:cNvCxnSpPr>
          <p:nvPr/>
        </p:nvCxnSpPr>
        <p:spPr>
          <a:xfrm flipH="1" flipV="1">
            <a:off x="6320463" y="3413418"/>
            <a:ext cx="808211" cy="12606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EB7C8D0E-54E4-D4CF-1E1F-55CD19E1CDD1}"/>
              </a:ext>
            </a:extLst>
          </p:cNvPr>
          <p:cNvCxnSpPr>
            <a:cxnSpLocks/>
            <a:endCxn id="23" idx="5"/>
          </p:cNvCxnSpPr>
          <p:nvPr/>
        </p:nvCxnSpPr>
        <p:spPr>
          <a:xfrm flipH="1" flipV="1">
            <a:off x="6901840" y="3196235"/>
            <a:ext cx="1673408" cy="7537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980397AA-63F5-EE95-BD72-856255E209D9}"/>
              </a:ext>
            </a:extLst>
          </p:cNvPr>
          <p:cNvSpPr txBox="1"/>
          <p:nvPr/>
        </p:nvSpPr>
        <p:spPr>
          <a:xfrm rot="17575755">
            <a:off x="5185711" y="3424914"/>
            <a:ext cx="534121" cy="369332"/>
          </a:xfrm>
          <a:prstGeom prst="rect">
            <a:avLst/>
          </a:prstGeom>
          <a:noFill/>
        </p:spPr>
        <p:txBody>
          <a:bodyPr wrap="none" rtlCol="0">
            <a:spAutoFit/>
          </a:bodyPr>
          <a:lstStyle/>
          <a:p>
            <a:r>
              <a:rPr lang="en-US" dirty="0"/>
              <a:t>is a</a:t>
            </a:r>
          </a:p>
        </p:txBody>
      </p:sp>
      <p:sp>
        <p:nvSpPr>
          <p:cNvPr id="43" name="TextBox 42">
            <a:extLst>
              <a:ext uri="{FF2B5EF4-FFF2-40B4-BE49-F238E27FC236}">
                <a16:creationId xmlns:a16="http://schemas.microsoft.com/office/drawing/2014/main" id="{0B059407-FF6A-669F-8489-D97121093A15}"/>
              </a:ext>
            </a:extLst>
          </p:cNvPr>
          <p:cNvSpPr txBox="1"/>
          <p:nvPr/>
        </p:nvSpPr>
        <p:spPr>
          <a:xfrm rot="1363884">
            <a:off x="7609516" y="3208005"/>
            <a:ext cx="534121" cy="369332"/>
          </a:xfrm>
          <a:prstGeom prst="rect">
            <a:avLst/>
          </a:prstGeom>
          <a:noFill/>
        </p:spPr>
        <p:txBody>
          <a:bodyPr wrap="none" rtlCol="0">
            <a:spAutoFit/>
          </a:bodyPr>
          <a:lstStyle/>
          <a:p>
            <a:r>
              <a:rPr lang="en-US" dirty="0"/>
              <a:t>is a</a:t>
            </a:r>
          </a:p>
        </p:txBody>
      </p:sp>
      <p:sp>
        <p:nvSpPr>
          <p:cNvPr id="44" name="TextBox 43">
            <a:extLst>
              <a:ext uri="{FF2B5EF4-FFF2-40B4-BE49-F238E27FC236}">
                <a16:creationId xmlns:a16="http://schemas.microsoft.com/office/drawing/2014/main" id="{C12BD20B-1C74-2C94-4C3A-A6AD13B11DAA}"/>
              </a:ext>
            </a:extLst>
          </p:cNvPr>
          <p:cNvSpPr txBox="1"/>
          <p:nvPr/>
        </p:nvSpPr>
        <p:spPr>
          <a:xfrm rot="3408980">
            <a:off x="6600926" y="3597792"/>
            <a:ext cx="534121" cy="369332"/>
          </a:xfrm>
          <a:prstGeom prst="rect">
            <a:avLst/>
          </a:prstGeom>
          <a:noFill/>
        </p:spPr>
        <p:txBody>
          <a:bodyPr wrap="none" rtlCol="0">
            <a:spAutoFit/>
          </a:bodyPr>
          <a:lstStyle/>
          <a:p>
            <a:r>
              <a:rPr lang="en-US" dirty="0"/>
              <a:t>is a</a:t>
            </a:r>
          </a:p>
        </p:txBody>
      </p:sp>
      <p:sp>
        <p:nvSpPr>
          <p:cNvPr id="51" name="Content Placeholder 8">
            <a:extLst>
              <a:ext uri="{FF2B5EF4-FFF2-40B4-BE49-F238E27FC236}">
                <a16:creationId xmlns:a16="http://schemas.microsoft.com/office/drawing/2014/main" id="{C25AC5FB-6F25-19C2-C16A-6825060518AB}"/>
              </a:ext>
            </a:extLst>
          </p:cNvPr>
          <p:cNvSpPr txBox="1">
            <a:spLocks/>
          </p:cNvSpPr>
          <p:nvPr/>
        </p:nvSpPr>
        <p:spPr>
          <a:xfrm>
            <a:off x="558774" y="2133076"/>
            <a:ext cx="3711152" cy="3155744"/>
          </a:xfrm>
          <a:prstGeom prst="rect">
            <a:avLst/>
          </a:prstGeom>
        </p:spPr>
        <p:txBody>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dirty="0"/>
              <a:t>Edges are going </a:t>
            </a:r>
            <a:r>
              <a:rPr lang="en-US" b="1" dirty="0"/>
              <a:t>into</a:t>
            </a:r>
            <a:r>
              <a:rPr lang="en-US" dirty="0"/>
              <a:t> a vertex</a:t>
            </a:r>
          </a:p>
          <a:p>
            <a:r>
              <a:rPr lang="en-US" dirty="0"/>
              <a:t>From the </a:t>
            </a:r>
            <a:r>
              <a:rPr lang="en-US" b="1" dirty="0"/>
              <a:t>is a</a:t>
            </a:r>
            <a:r>
              <a:rPr lang="en-US" dirty="0"/>
              <a:t> edge perspective, the </a:t>
            </a:r>
            <a:r>
              <a:rPr lang="en-US" b="1" dirty="0"/>
              <a:t>Topic</a:t>
            </a:r>
            <a:r>
              <a:rPr lang="en-US" dirty="0"/>
              <a:t> vertex is an in-vertex.</a:t>
            </a:r>
          </a:p>
          <a:p>
            <a:r>
              <a:rPr lang="en-US" dirty="0"/>
              <a:t>From the </a:t>
            </a:r>
            <a:r>
              <a:rPr lang="en-US" b="1" dirty="0"/>
              <a:t>Topic</a:t>
            </a:r>
            <a:r>
              <a:rPr lang="en-US" dirty="0"/>
              <a:t> vertex’s perspective, the </a:t>
            </a:r>
            <a:r>
              <a:rPr lang="en-US" b="1" dirty="0"/>
              <a:t>is a </a:t>
            </a:r>
            <a:r>
              <a:rPr lang="en-US" dirty="0"/>
              <a:t>edge is an in-edge.</a:t>
            </a:r>
          </a:p>
        </p:txBody>
      </p:sp>
    </p:spTree>
    <p:extLst>
      <p:ext uri="{BB962C8B-B14F-4D97-AF65-F5344CB8AC3E}">
        <p14:creationId xmlns:p14="http://schemas.microsoft.com/office/powerpoint/2010/main" val="34322106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itle 1">
            <a:extLst>
              <a:ext uri="{FF2B5EF4-FFF2-40B4-BE49-F238E27FC236}">
                <a16:creationId xmlns:a16="http://schemas.microsoft.com/office/drawing/2014/main" id="{97E65CF9-595C-9FFC-5DF3-B8275CAF76A6}"/>
              </a:ext>
            </a:extLst>
          </p:cNvPr>
          <p:cNvSpPr txBox="1">
            <a:spLocks/>
          </p:cNvSpPr>
          <p:nvPr/>
        </p:nvSpPr>
        <p:spPr>
          <a:xfrm>
            <a:off x="677334" y="609600"/>
            <a:ext cx="8596668" cy="132080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Relationship Direction - Out</a:t>
            </a:r>
          </a:p>
        </p:txBody>
      </p:sp>
      <p:sp>
        <p:nvSpPr>
          <p:cNvPr id="40" name="Oval 39">
            <a:extLst>
              <a:ext uri="{FF2B5EF4-FFF2-40B4-BE49-F238E27FC236}">
                <a16:creationId xmlns:a16="http://schemas.microsoft.com/office/drawing/2014/main" id="{77EF8B61-FB91-F9CA-481E-4E504B412790}"/>
              </a:ext>
            </a:extLst>
          </p:cNvPr>
          <p:cNvSpPr/>
          <p:nvPr/>
        </p:nvSpPr>
        <p:spPr>
          <a:xfrm>
            <a:off x="4851303" y="3949980"/>
            <a:ext cx="1293936" cy="1338840"/>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SQL</a:t>
            </a:r>
          </a:p>
        </p:txBody>
      </p:sp>
      <p:sp>
        <p:nvSpPr>
          <p:cNvPr id="41" name="Oval 40">
            <a:extLst>
              <a:ext uri="{FF2B5EF4-FFF2-40B4-BE49-F238E27FC236}">
                <a16:creationId xmlns:a16="http://schemas.microsoft.com/office/drawing/2014/main" id="{D0993215-27AA-8F5E-EACE-D1937BC7AEEF}"/>
              </a:ext>
            </a:extLst>
          </p:cNvPr>
          <p:cNvSpPr/>
          <p:nvPr/>
        </p:nvSpPr>
        <p:spPr>
          <a:xfrm>
            <a:off x="6939181" y="4477988"/>
            <a:ext cx="1293936" cy="1338840"/>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Azure</a:t>
            </a:r>
          </a:p>
        </p:txBody>
      </p:sp>
      <p:sp>
        <p:nvSpPr>
          <p:cNvPr id="42" name="Oval 41">
            <a:extLst>
              <a:ext uri="{FF2B5EF4-FFF2-40B4-BE49-F238E27FC236}">
                <a16:creationId xmlns:a16="http://schemas.microsoft.com/office/drawing/2014/main" id="{F7D730B6-334C-074D-47AC-F6B59671EF5E}"/>
              </a:ext>
            </a:extLst>
          </p:cNvPr>
          <p:cNvSpPr/>
          <p:nvPr/>
        </p:nvSpPr>
        <p:spPr>
          <a:xfrm>
            <a:off x="8575248" y="3280560"/>
            <a:ext cx="1293936" cy="1338840"/>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Power BI</a:t>
            </a:r>
          </a:p>
        </p:txBody>
      </p:sp>
      <p:cxnSp>
        <p:nvCxnSpPr>
          <p:cNvPr id="43" name="Straight Arrow Connector 42">
            <a:extLst>
              <a:ext uri="{FF2B5EF4-FFF2-40B4-BE49-F238E27FC236}">
                <a16:creationId xmlns:a16="http://schemas.microsoft.com/office/drawing/2014/main" id="{801564B1-2AE9-EFE5-4252-F9CFA1B188DF}"/>
              </a:ext>
            </a:extLst>
          </p:cNvPr>
          <p:cNvCxnSpPr>
            <a:cxnSpLocks/>
            <a:stCxn id="40" idx="0"/>
          </p:cNvCxnSpPr>
          <p:nvPr/>
        </p:nvCxnSpPr>
        <p:spPr>
          <a:xfrm flipV="1">
            <a:off x="5498271" y="3196235"/>
            <a:ext cx="240814" cy="7537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0C7C0243-01BA-541F-986C-D9E186C0D212}"/>
              </a:ext>
            </a:extLst>
          </p:cNvPr>
          <p:cNvCxnSpPr>
            <a:cxnSpLocks/>
            <a:stCxn id="41" idx="1"/>
          </p:cNvCxnSpPr>
          <p:nvPr/>
        </p:nvCxnSpPr>
        <p:spPr>
          <a:xfrm flipH="1" flipV="1">
            <a:off x="6320463" y="3413418"/>
            <a:ext cx="808211" cy="12606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DF4F6CB4-0FBE-932E-096D-A25001B267C8}"/>
              </a:ext>
            </a:extLst>
          </p:cNvPr>
          <p:cNvCxnSpPr>
            <a:cxnSpLocks/>
            <a:stCxn id="42" idx="2"/>
          </p:cNvCxnSpPr>
          <p:nvPr/>
        </p:nvCxnSpPr>
        <p:spPr>
          <a:xfrm flipH="1" flipV="1">
            <a:off x="6901840" y="3196235"/>
            <a:ext cx="1673408" cy="7537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41F1B841-24B9-7066-9A45-3CAC47C1454F}"/>
              </a:ext>
            </a:extLst>
          </p:cNvPr>
          <p:cNvSpPr txBox="1"/>
          <p:nvPr/>
        </p:nvSpPr>
        <p:spPr>
          <a:xfrm rot="17575755">
            <a:off x="5185711" y="3424914"/>
            <a:ext cx="534121" cy="369332"/>
          </a:xfrm>
          <a:prstGeom prst="rect">
            <a:avLst/>
          </a:prstGeom>
          <a:noFill/>
        </p:spPr>
        <p:txBody>
          <a:bodyPr wrap="none" rtlCol="0">
            <a:spAutoFit/>
          </a:bodyPr>
          <a:lstStyle/>
          <a:p>
            <a:r>
              <a:rPr lang="en-US" dirty="0"/>
              <a:t>is a</a:t>
            </a:r>
          </a:p>
        </p:txBody>
      </p:sp>
      <p:sp>
        <p:nvSpPr>
          <p:cNvPr id="47" name="TextBox 46">
            <a:extLst>
              <a:ext uri="{FF2B5EF4-FFF2-40B4-BE49-F238E27FC236}">
                <a16:creationId xmlns:a16="http://schemas.microsoft.com/office/drawing/2014/main" id="{B8C7A798-B04A-931F-44D0-A9915A9AEF2D}"/>
              </a:ext>
            </a:extLst>
          </p:cNvPr>
          <p:cNvSpPr txBox="1"/>
          <p:nvPr/>
        </p:nvSpPr>
        <p:spPr>
          <a:xfrm rot="1363884">
            <a:off x="7609516" y="3208005"/>
            <a:ext cx="534121" cy="369332"/>
          </a:xfrm>
          <a:prstGeom prst="rect">
            <a:avLst/>
          </a:prstGeom>
          <a:noFill/>
        </p:spPr>
        <p:txBody>
          <a:bodyPr wrap="none" rtlCol="0">
            <a:spAutoFit/>
          </a:bodyPr>
          <a:lstStyle/>
          <a:p>
            <a:r>
              <a:rPr lang="en-US" dirty="0"/>
              <a:t>is a</a:t>
            </a:r>
          </a:p>
        </p:txBody>
      </p:sp>
      <p:sp>
        <p:nvSpPr>
          <p:cNvPr id="48" name="TextBox 47">
            <a:extLst>
              <a:ext uri="{FF2B5EF4-FFF2-40B4-BE49-F238E27FC236}">
                <a16:creationId xmlns:a16="http://schemas.microsoft.com/office/drawing/2014/main" id="{E40BABFC-FAFC-8748-6B52-B5FD2D27287B}"/>
              </a:ext>
            </a:extLst>
          </p:cNvPr>
          <p:cNvSpPr txBox="1"/>
          <p:nvPr/>
        </p:nvSpPr>
        <p:spPr>
          <a:xfrm rot="3408980">
            <a:off x="6600926" y="3597792"/>
            <a:ext cx="534121" cy="369332"/>
          </a:xfrm>
          <a:prstGeom prst="rect">
            <a:avLst/>
          </a:prstGeom>
          <a:noFill/>
        </p:spPr>
        <p:txBody>
          <a:bodyPr wrap="none" rtlCol="0">
            <a:spAutoFit/>
          </a:bodyPr>
          <a:lstStyle/>
          <a:p>
            <a:r>
              <a:rPr lang="en-US" dirty="0"/>
              <a:t>is a</a:t>
            </a:r>
          </a:p>
        </p:txBody>
      </p:sp>
      <p:sp>
        <p:nvSpPr>
          <p:cNvPr id="49" name="Content Placeholder 8">
            <a:extLst>
              <a:ext uri="{FF2B5EF4-FFF2-40B4-BE49-F238E27FC236}">
                <a16:creationId xmlns:a16="http://schemas.microsoft.com/office/drawing/2014/main" id="{0C94FC78-6BDC-1FA1-87D8-E2324DF2153D}"/>
              </a:ext>
            </a:extLst>
          </p:cNvPr>
          <p:cNvSpPr txBox="1">
            <a:spLocks/>
          </p:cNvSpPr>
          <p:nvPr/>
        </p:nvSpPr>
        <p:spPr>
          <a:xfrm>
            <a:off x="558774" y="2133076"/>
            <a:ext cx="3711152" cy="3753918"/>
          </a:xfrm>
          <a:prstGeom prst="rect">
            <a:avLst/>
          </a:prstGeom>
        </p:spPr>
        <p:txBody>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dirty="0"/>
              <a:t>Edges are going </a:t>
            </a:r>
            <a:r>
              <a:rPr lang="en-US" b="1" dirty="0"/>
              <a:t>out</a:t>
            </a:r>
            <a:r>
              <a:rPr lang="en-US" dirty="0"/>
              <a:t> of a vertex</a:t>
            </a:r>
          </a:p>
          <a:p>
            <a:r>
              <a:rPr lang="en-US" dirty="0"/>
              <a:t>From an </a:t>
            </a:r>
            <a:r>
              <a:rPr lang="en-US" b="1" dirty="0"/>
              <a:t>is a</a:t>
            </a:r>
            <a:r>
              <a:rPr lang="en-US" dirty="0"/>
              <a:t> edge’s perspective, the SQL, Azure, or Power BI vertex is an out-vertex.</a:t>
            </a:r>
          </a:p>
          <a:p>
            <a:r>
              <a:rPr lang="en-US" dirty="0"/>
              <a:t>From the SQL, Azure, or Power BI vertex’s perspective, the </a:t>
            </a:r>
            <a:r>
              <a:rPr lang="en-US" b="1" dirty="0"/>
              <a:t>is a</a:t>
            </a:r>
            <a:r>
              <a:rPr lang="en-US" dirty="0"/>
              <a:t> edge is an out-edge.</a:t>
            </a:r>
          </a:p>
        </p:txBody>
      </p:sp>
    </p:spTree>
    <p:extLst>
      <p:ext uri="{BB962C8B-B14F-4D97-AF65-F5344CB8AC3E}">
        <p14:creationId xmlns:p14="http://schemas.microsoft.com/office/powerpoint/2010/main" val="12623674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4DF28D-1834-92CD-D598-54141E3EB90F}"/>
              </a:ext>
            </a:extLst>
          </p:cNvPr>
          <p:cNvSpPr>
            <a:spLocks noGrp="1"/>
          </p:cNvSpPr>
          <p:nvPr>
            <p:ph type="title"/>
          </p:nvPr>
        </p:nvSpPr>
        <p:spPr/>
        <p:txBody>
          <a:bodyPr/>
          <a:lstStyle/>
          <a:p>
            <a:r>
              <a:rPr lang="en-US" dirty="0"/>
              <a:t>Ins and Outs - Vertexes</a:t>
            </a:r>
          </a:p>
        </p:txBody>
      </p:sp>
      <p:sp>
        <p:nvSpPr>
          <p:cNvPr id="4" name="Oval 3">
            <a:extLst>
              <a:ext uri="{FF2B5EF4-FFF2-40B4-BE49-F238E27FC236}">
                <a16:creationId xmlns:a16="http://schemas.microsoft.com/office/drawing/2014/main" id="{D3AB2057-7661-40C3-F6AA-D9C2B7D5F804}"/>
              </a:ext>
            </a:extLst>
          </p:cNvPr>
          <p:cNvSpPr/>
          <p:nvPr/>
        </p:nvSpPr>
        <p:spPr>
          <a:xfrm>
            <a:off x="5733006" y="1610116"/>
            <a:ext cx="1644383" cy="1483018"/>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Topic</a:t>
            </a:r>
          </a:p>
        </p:txBody>
      </p:sp>
      <p:sp>
        <p:nvSpPr>
          <p:cNvPr id="5" name="Oval 4">
            <a:extLst>
              <a:ext uri="{FF2B5EF4-FFF2-40B4-BE49-F238E27FC236}">
                <a16:creationId xmlns:a16="http://schemas.microsoft.com/office/drawing/2014/main" id="{8C75591E-BFCD-765C-FB52-A4575E96EE51}"/>
              </a:ext>
            </a:extLst>
          </p:cNvPr>
          <p:cNvSpPr/>
          <p:nvPr/>
        </p:nvSpPr>
        <p:spPr>
          <a:xfrm>
            <a:off x="5120207" y="3629696"/>
            <a:ext cx="1293936" cy="1338840"/>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SQL</a:t>
            </a:r>
          </a:p>
        </p:txBody>
      </p:sp>
      <p:sp>
        <p:nvSpPr>
          <p:cNvPr id="6" name="Oval 5">
            <a:extLst>
              <a:ext uri="{FF2B5EF4-FFF2-40B4-BE49-F238E27FC236}">
                <a16:creationId xmlns:a16="http://schemas.microsoft.com/office/drawing/2014/main" id="{26F60E4C-C925-27A3-D38D-A77D0EB020D0}"/>
              </a:ext>
            </a:extLst>
          </p:cNvPr>
          <p:cNvSpPr/>
          <p:nvPr/>
        </p:nvSpPr>
        <p:spPr>
          <a:xfrm>
            <a:off x="7173916" y="4157704"/>
            <a:ext cx="1293936" cy="1338840"/>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Azure</a:t>
            </a:r>
          </a:p>
        </p:txBody>
      </p:sp>
      <p:sp>
        <p:nvSpPr>
          <p:cNvPr id="7" name="Oval 6">
            <a:extLst>
              <a:ext uri="{FF2B5EF4-FFF2-40B4-BE49-F238E27FC236}">
                <a16:creationId xmlns:a16="http://schemas.microsoft.com/office/drawing/2014/main" id="{A2E6B823-FCAB-8276-C948-7FC71754F22E}"/>
              </a:ext>
            </a:extLst>
          </p:cNvPr>
          <p:cNvSpPr/>
          <p:nvPr/>
        </p:nvSpPr>
        <p:spPr>
          <a:xfrm>
            <a:off x="8809983" y="2960276"/>
            <a:ext cx="1293936" cy="1338840"/>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Power BI</a:t>
            </a:r>
          </a:p>
        </p:txBody>
      </p:sp>
      <p:cxnSp>
        <p:nvCxnSpPr>
          <p:cNvPr id="8" name="Straight Arrow Connector 7">
            <a:extLst>
              <a:ext uri="{FF2B5EF4-FFF2-40B4-BE49-F238E27FC236}">
                <a16:creationId xmlns:a16="http://schemas.microsoft.com/office/drawing/2014/main" id="{3DE7D8A9-976E-CE66-A4A1-E9F4E8AD675D}"/>
              </a:ext>
            </a:extLst>
          </p:cNvPr>
          <p:cNvCxnSpPr>
            <a:cxnSpLocks/>
            <a:stCxn id="5" idx="0"/>
            <a:endCxn id="4" idx="3"/>
          </p:cNvCxnSpPr>
          <p:nvPr/>
        </p:nvCxnSpPr>
        <p:spPr>
          <a:xfrm flipV="1">
            <a:off x="5767175" y="2875951"/>
            <a:ext cx="206645" cy="7537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3FFAEFC8-FF0F-7E4B-6F22-E5108D420FB7}"/>
              </a:ext>
            </a:extLst>
          </p:cNvPr>
          <p:cNvCxnSpPr>
            <a:cxnSpLocks/>
            <a:stCxn id="6" idx="1"/>
            <a:endCxn id="4" idx="4"/>
          </p:cNvCxnSpPr>
          <p:nvPr/>
        </p:nvCxnSpPr>
        <p:spPr>
          <a:xfrm flipH="1" flipV="1">
            <a:off x="6555198" y="3093134"/>
            <a:ext cx="808211" cy="12606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95660C93-7240-C82E-087B-9D2936E4FD7F}"/>
              </a:ext>
            </a:extLst>
          </p:cNvPr>
          <p:cNvCxnSpPr>
            <a:stCxn id="7" idx="2"/>
            <a:endCxn id="4" idx="5"/>
          </p:cNvCxnSpPr>
          <p:nvPr/>
        </p:nvCxnSpPr>
        <p:spPr>
          <a:xfrm flipH="1" flipV="1">
            <a:off x="7136575" y="2875951"/>
            <a:ext cx="1673408" cy="7537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B4ECE0B3-B151-5259-593B-8822814BCA3D}"/>
              </a:ext>
            </a:extLst>
          </p:cNvPr>
          <p:cNvSpPr txBox="1"/>
          <p:nvPr/>
        </p:nvSpPr>
        <p:spPr>
          <a:xfrm rot="17575755">
            <a:off x="5420446" y="3104630"/>
            <a:ext cx="534121" cy="369332"/>
          </a:xfrm>
          <a:prstGeom prst="rect">
            <a:avLst/>
          </a:prstGeom>
          <a:noFill/>
        </p:spPr>
        <p:txBody>
          <a:bodyPr wrap="none" rtlCol="0">
            <a:spAutoFit/>
          </a:bodyPr>
          <a:lstStyle/>
          <a:p>
            <a:r>
              <a:rPr lang="en-US" dirty="0"/>
              <a:t>is a</a:t>
            </a:r>
          </a:p>
        </p:txBody>
      </p:sp>
      <p:sp>
        <p:nvSpPr>
          <p:cNvPr id="12" name="TextBox 11">
            <a:extLst>
              <a:ext uri="{FF2B5EF4-FFF2-40B4-BE49-F238E27FC236}">
                <a16:creationId xmlns:a16="http://schemas.microsoft.com/office/drawing/2014/main" id="{A7B5F32B-7A2D-211B-8FED-BA028943CD5B}"/>
              </a:ext>
            </a:extLst>
          </p:cNvPr>
          <p:cNvSpPr txBox="1"/>
          <p:nvPr/>
        </p:nvSpPr>
        <p:spPr>
          <a:xfrm rot="1363884">
            <a:off x="7844251" y="2887721"/>
            <a:ext cx="534121" cy="369332"/>
          </a:xfrm>
          <a:prstGeom prst="rect">
            <a:avLst/>
          </a:prstGeom>
          <a:noFill/>
        </p:spPr>
        <p:txBody>
          <a:bodyPr wrap="none" rtlCol="0">
            <a:spAutoFit/>
          </a:bodyPr>
          <a:lstStyle/>
          <a:p>
            <a:r>
              <a:rPr lang="en-US" dirty="0"/>
              <a:t>is a</a:t>
            </a:r>
          </a:p>
        </p:txBody>
      </p:sp>
      <p:sp>
        <p:nvSpPr>
          <p:cNvPr id="13" name="TextBox 12">
            <a:extLst>
              <a:ext uri="{FF2B5EF4-FFF2-40B4-BE49-F238E27FC236}">
                <a16:creationId xmlns:a16="http://schemas.microsoft.com/office/drawing/2014/main" id="{F9987EA7-17FD-640A-2CF0-9E3A277B6A39}"/>
              </a:ext>
            </a:extLst>
          </p:cNvPr>
          <p:cNvSpPr txBox="1"/>
          <p:nvPr/>
        </p:nvSpPr>
        <p:spPr>
          <a:xfrm rot="3408980">
            <a:off x="6835661" y="3277508"/>
            <a:ext cx="534121" cy="369332"/>
          </a:xfrm>
          <a:prstGeom prst="rect">
            <a:avLst/>
          </a:prstGeom>
          <a:noFill/>
        </p:spPr>
        <p:txBody>
          <a:bodyPr wrap="none" rtlCol="0">
            <a:spAutoFit/>
          </a:bodyPr>
          <a:lstStyle/>
          <a:p>
            <a:r>
              <a:rPr lang="en-US" dirty="0"/>
              <a:t>is a</a:t>
            </a:r>
          </a:p>
        </p:txBody>
      </p:sp>
      <p:sp>
        <p:nvSpPr>
          <p:cNvPr id="14" name="Content Placeholder 8">
            <a:extLst>
              <a:ext uri="{FF2B5EF4-FFF2-40B4-BE49-F238E27FC236}">
                <a16:creationId xmlns:a16="http://schemas.microsoft.com/office/drawing/2014/main" id="{608C73F0-DAAF-A3B9-0018-D6CFA3FE7CFB}"/>
              </a:ext>
            </a:extLst>
          </p:cNvPr>
          <p:cNvSpPr txBox="1">
            <a:spLocks/>
          </p:cNvSpPr>
          <p:nvPr/>
        </p:nvSpPr>
        <p:spPr>
          <a:xfrm>
            <a:off x="558774" y="2133076"/>
            <a:ext cx="3711152" cy="2344912"/>
          </a:xfrm>
          <a:prstGeom prst="rect">
            <a:avLst/>
          </a:prstGeom>
        </p:spPr>
        <p:txBody>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dirty="0"/>
              <a:t>For these </a:t>
            </a:r>
            <a:r>
              <a:rPr lang="en-US" b="1" dirty="0"/>
              <a:t>is a</a:t>
            </a:r>
            <a:r>
              <a:rPr lang="en-US" dirty="0"/>
              <a:t> relationships:</a:t>
            </a:r>
          </a:p>
          <a:p>
            <a:pPr lvl="1"/>
            <a:r>
              <a:rPr lang="en-US" dirty="0"/>
              <a:t>Topic is the in-vertex for each edge</a:t>
            </a:r>
          </a:p>
          <a:p>
            <a:pPr lvl="1"/>
            <a:r>
              <a:rPr lang="en-US" dirty="0"/>
              <a:t>SQL, Azure, and Power BI are out-vertexes for each edge</a:t>
            </a:r>
          </a:p>
        </p:txBody>
      </p:sp>
    </p:spTree>
    <p:extLst>
      <p:ext uri="{BB962C8B-B14F-4D97-AF65-F5344CB8AC3E}">
        <p14:creationId xmlns:p14="http://schemas.microsoft.com/office/powerpoint/2010/main" val="16365472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4DF28D-1834-92CD-D598-54141E3EB90F}"/>
              </a:ext>
            </a:extLst>
          </p:cNvPr>
          <p:cNvSpPr>
            <a:spLocks noGrp="1"/>
          </p:cNvSpPr>
          <p:nvPr>
            <p:ph type="title"/>
          </p:nvPr>
        </p:nvSpPr>
        <p:spPr/>
        <p:txBody>
          <a:bodyPr/>
          <a:lstStyle/>
          <a:p>
            <a:r>
              <a:rPr lang="en-US" dirty="0"/>
              <a:t>Ins and Outs - Edges</a:t>
            </a:r>
          </a:p>
        </p:txBody>
      </p:sp>
      <p:sp>
        <p:nvSpPr>
          <p:cNvPr id="14" name="Content Placeholder 8">
            <a:extLst>
              <a:ext uri="{FF2B5EF4-FFF2-40B4-BE49-F238E27FC236}">
                <a16:creationId xmlns:a16="http://schemas.microsoft.com/office/drawing/2014/main" id="{608C73F0-DAAF-A3B9-0018-D6CFA3FE7CFB}"/>
              </a:ext>
            </a:extLst>
          </p:cNvPr>
          <p:cNvSpPr txBox="1">
            <a:spLocks/>
          </p:cNvSpPr>
          <p:nvPr/>
        </p:nvSpPr>
        <p:spPr>
          <a:xfrm>
            <a:off x="558774" y="2133076"/>
            <a:ext cx="3711152" cy="2344912"/>
          </a:xfrm>
          <a:prstGeom prst="rect">
            <a:avLst/>
          </a:prstGeom>
        </p:spPr>
        <p:txBody>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dirty="0"/>
              <a:t>For this Azure vertex:</a:t>
            </a:r>
          </a:p>
          <a:p>
            <a:pPr lvl="1"/>
            <a:r>
              <a:rPr lang="en-US" b="1" dirty="0"/>
              <a:t>Interested in </a:t>
            </a:r>
            <a:r>
              <a:rPr lang="en-US" dirty="0"/>
              <a:t>is the in-edge</a:t>
            </a:r>
            <a:endParaRPr lang="en-US" b="1" dirty="0"/>
          </a:p>
          <a:p>
            <a:pPr lvl="1"/>
            <a:r>
              <a:rPr lang="en-US" b="1" dirty="0"/>
              <a:t>contains </a:t>
            </a:r>
            <a:r>
              <a:rPr lang="en-US" dirty="0"/>
              <a:t>is the out-edge</a:t>
            </a:r>
          </a:p>
          <a:p>
            <a:pPr marL="0" indent="0">
              <a:buNone/>
            </a:pPr>
            <a:endParaRPr lang="en-US" b="1" dirty="0"/>
          </a:p>
        </p:txBody>
      </p:sp>
      <p:sp>
        <p:nvSpPr>
          <p:cNvPr id="15" name="Oval 14">
            <a:extLst>
              <a:ext uri="{FF2B5EF4-FFF2-40B4-BE49-F238E27FC236}">
                <a16:creationId xmlns:a16="http://schemas.microsoft.com/office/drawing/2014/main" id="{8C21F0B0-F7CB-E3D5-7598-6AD63C1BBDB9}"/>
              </a:ext>
            </a:extLst>
          </p:cNvPr>
          <p:cNvSpPr/>
          <p:nvPr/>
        </p:nvSpPr>
        <p:spPr>
          <a:xfrm>
            <a:off x="5850212" y="3643164"/>
            <a:ext cx="1293936" cy="1338840"/>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Azure</a:t>
            </a:r>
          </a:p>
        </p:txBody>
      </p:sp>
      <p:sp>
        <p:nvSpPr>
          <p:cNvPr id="16" name="Oval 15">
            <a:extLst>
              <a:ext uri="{FF2B5EF4-FFF2-40B4-BE49-F238E27FC236}">
                <a16:creationId xmlns:a16="http://schemas.microsoft.com/office/drawing/2014/main" id="{773FD7D7-59D3-E854-9523-BF74656E5F53}"/>
              </a:ext>
            </a:extLst>
          </p:cNvPr>
          <p:cNvSpPr/>
          <p:nvPr/>
        </p:nvSpPr>
        <p:spPr>
          <a:xfrm>
            <a:off x="1376979" y="4645034"/>
            <a:ext cx="1406178" cy="142923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You!</a:t>
            </a:r>
          </a:p>
        </p:txBody>
      </p:sp>
      <p:cxnSp>
        <p:nvCxnSpPr>
          <p:cNvPr id="17" name="Straight Arrow Connector 16">
            <a:extLst>
              <a:ext uri="{FF2B5EF4-FFF2-40B4-BE49-F238E27FC236}">
                <a16:creationId xmlns:a16="http://schemas.microsoft.com/office/drawing/2014/main" id="{1AC0EF79-DF99-7F46-1655-F9F47834A2B4}"/>
              </a:ext>
            </a:extLst>
          </p:cNvPr>
          <p:cNvCxnSpPr>
            <a:cxnSpLocks/>
          </p:cNvCxnSpPr>
          <p:nvPr/>
        </p:nvCxnSpPr>
        <p:spPr>
          <a:xfrm flipV="1">
            <a:off x="2784822" y="4796538"/>
            <a:ext cx="3256548" cy="5737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34C81DDE-18DD-74F3-189E-C4A0CE88F953}"/>
              </a:ext>
            </a:extLst>
          </p:cNvPr>
          <p:cNvSpPr txBox="1"/>
          <p:nvPr/>
        </p:nvSpPr>
        <p:spPr>
          <a:xfrm rot="21031415">
            <a:off x="3235132" y="4776499"/>
            <a:ext cx="1510350" cy="369332"/>
          </a:xfrm>
          <a:prstGeom prst="rect">
            <a:avLst/>
          </a:prstGeom>
          <a:noFill/>
        </p:spPr>
        <p:txBody>
          <a:bodyPr wrap="none" rtlCol="0">
            <a:spAutoFit/>
          </a:bodyPr>
          <a:lstStyle/>
          <a:p>
            <a:r>
              <a:rPr lang="en-US" dirty="0"/>
              <a:t>Interested in</a:t>
            </a:r>
          </a:p>
        </p:txBody>
      </p:sp>
      <p:sp>
        <p:nvSpPr>
          <p:cNvPr id="19" name="Oval 18">
            <a:extLst>
              <a:ext uri="{FF2B5EF4-FFF2-40B4-BE49-F238E27FC236}">
                <a16:creationId xmlns:a16="http://schemas.microsoft.com/office/drawing/2014/main" id="{52795C68-2B75-1703-4CA8-D67B51F8E7C4}"/>
              </a:ext>
            </a:extLst>
          </p:cNvPr>
          <p:cNvSpPr/>
          <p:nvPr/>
        </p:nvSpPr>
        <p:spPr>
          <a:xfrm>
            <a:off x="8385500" y="5151194"/>
            <a:ext cx="1127888" cy="1097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This talk!</a:t>
            </a:r>
          </a:p>
        </p:txBody>
      </p:sp>
      <p:cxnSp>
        <p:nvCxnSpPr>
          <p:cNvPr id="20" name="Straight Arrow Connector 19">
            <a:extLst>
              <a:ext uri="{FF2B5EF4-FFF2-40B4-BE49-F238E27FC236}">
                <a16:creationId xmlns:a16="http://schemas.microsoft.com/office/drawing/2014/main" id="{F9CEDC54-8A19-7D58-10C3-ED14751D9101}"/>
              </a:ext>
            </a:extLst>
          </p:cNvPr>
          <p:cNvCxnSpPr>
            <a:cxnSpLocks/>
            <a:stCxn id="15" idx="5"/>
            <a:endCxn id="19" idx="2"/>
          </p:cNvCxnSpPr>
          <p:nvPr/>
        </p:nvCxnSpPr>
        <p:spPr>
          <a:xfrm>
            <a:off x="6954655" y="4785935"/>
            <a:ext cx="1430845" cy="9138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2ED64FED-7FEB-D8B8-F23A-703F8751475D}"/>
              </a:ext>
            </a:extLst>
          </p:cNvPr>
          <p:cNvSpPr txBox="1"/>
          <p:nvPr/>
        </p:nvSpPr>
        <p:spPr>
          <a:xfrm rot="1994248">
            <a:off x="7227869" y="4790482"/>
            <a:ext cx="1069994" cy="369332"/>
          </a:xfrm>
          <a:prstGeom prst="rect">
            <a:avLst/>
          </a:prstGeom>
          <a:noFill/>
        </p:spPr>
        <p:txBody>
          <a:bodyPr wrap="square" rtlCol="0">
            <a:spAutoFit/>
          </a:bodyPr>
          <a:lstStyle/>
          <a:p>
            <a:r>
              <a:rPr lang="en-US" dirty="0"/>
              <a:t>contains</a:t>
            </a:r>
          </a:p>
        </p:txBody>
      </p:sp>
    </p:spTree>
    <p:extLst>
      <p:ext uri="{BB962C8B-B14F-4D97-AF65-F5344CB8AC3E}">
        <p14:creationId xmlns:p14="http://schemas.microsoft.com/office/powerpoint/2010/main" val="2363447806"/>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302</TotalTime>
  <Words>2501</Words>
  <Application>Microsoft Office PowerPoint</Application>
  <PresentationFormat>Widescreen</PresentationFormat>
  <Paragraphs>397</Paragraphs>
  <Slides>50</Slides>
  <Notes>5</Notes>
  <HiddenSlides>0</HiddenSlides>
  <MMClips>3</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50</vt:i4>
      </vt:variant>
    </vt:vector>
  </HeadingPairs>
  <TitlesOfParts>
    <vt:vector size="57" baseType="lpstr">
      <vt:lpstr>Arial</vt:lpstr>
      <vt:lpstr>Calibri</vt:lpstr>
      <vt:lpstr>Consolas</vt:lpstr>
      <vt:lpstr>Trebuchet MS</vt:lpstr>
      <vt:lpstr>Wingdings</vt:lpstr>
      <vt:lpstr>Wingdings 3</vt:lpstr>
      <vt:lpstr>Facet</vt:lpstr>
      <vt:lpstr>Intro to Graph Databases with Azure Cosmos DB Gremlin API </vt:lpstr>
      <vt:lpstr>Agenda</vt:lpstr>
      <vt:lpstr>About Graph Databases</vt:lpstr>
      <vt:lpstr>Graph Database Components</vt:lpstr>
      <vt:lpstr>Terminology</vt:lpstr>
      <vt:lpstr>Relationship Direction - In</vt:lpstr>
      <vt:lpstr>PowerPoint Presentation</vt:lpstr>
      <vt:lpstr>Ins and Outs - Vertexes</vt:lpstr>
      <vt:lpstr>Ins and Outs - Edges</vt:lpstr>
      <vt:lpstr>Ins and Outs – All together</vt:lpstr>
      <vt:lpstr>Graph Database Modeling</vt:lpstr>
      <vt:lpstr>PowerPoint Presentation</vt:lpstr>
      <vt:lpstr>Partition Keys in Azure Cosmos DB Gremlin API</vt:lpstr>
      <vt:lpstr>Azure Cosmos DB Gremlin API</vt:lpstr>
      <vt:lpstr>Azure Cosmos DB Gremlin API</vt:lpstr>
      <vt:lpstr>Querying in Azure Data Explorer</vt:lpstr>
      <vt:lpstr>Demo: Azure Data Explorer</vt:lpstr>
      <vt:lpstr>PowerPoint Presentation</vt:lpstr>
      <vt:lpstr>PowerPoint Presentation</vt:lpstr>
      <vt:lpstr>Gremlin</vt:lpstr>
      <vt:lpstr>Gremlin</vt:lpstr>
      <vt:lpstr>Vertices</vt:lpstr>
      <vt:lpstr>Graph Response</vt:lpstr>
      <vt:lpstr>Graph Properties</vt:lpstr>
      <vt:lpstr>Edges</vt:lpstr>
      <vt:lpstr>JSON Results</vt:lpstr>
      <vt:lpstr>Edges as Sources</vt:lpstr>
      <vt:lpstr>Edges as Targets</vt:lpstr>
      <vt:lpstr>Loading Data</vt:lpstr>
      <vt:lpstr>Steps to Load</vt:lpstr>
      <vt:lpstr>Loading the Database</vt:lpstr>
      <vt:lpstr>Graph Traversal</vt:lpstr>
      <vt:lpstr>Graph Traversal</vt:lpstr>
      <vt:lpstr>Where to Run the Queries</vt:lpstr>
      <vt:lpstr>Vertex Perspective</vt:lpstr>
      <vt:lpstr>Edge Perspective</vt:lpstr>
      <vt:lpstr>How many uniques?</vt:lpstr>
      <vt:lpstr>Adding Edges and Vertices</vt:lpstr>
      <vt:lpstr>New Vertex and Edge</vt:lpstr>
      <vt:lpstr>Grouping and Aggregating</vt:lpstr>
      <vt:lpstr>Ordering</vt:lpstr>
      <vt:lpstr>Filtering and Ordering</vt:lpstr>
      <vt:lpstr>Mapping Properties and Values</vt:lpstr>
      <vt:lpstr>Uncovering the Path</vt:lpstr>
      <vt:lpstr>Walking the Path</vt:lpstr>
      <vt:lpstr>Connection between this talk and other talks – execution profile</vt:lpstr>
      <vt:lpstr>Execution Profile Metrics</vt:lpstr>
      <vt:lpstr>Conclusion</vt:lpstr>
      <vt:lpstr>Additional Resources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Sarah Dutkiewicz</dc:creator>
  <cp:lastModifiedBy>Sarah Dutkiewicz</cp:lastModifiedBy>
  <cp:revision>6</cp:revision>
  <dcterms:created xsi:type="dcterms:W3CDTF">2022-05-13T14:14:02Z</dcterms:created>
  <dcterms:modified xsi:type="dcterms:W3CDTF">2022-05-14T02:33:50Z</dcterms:modified>
</cp:coreProperties>
</file>